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Proxima Nova"/>
      <p:regular r:id="rId56"/>
      <p:bold r:id="rId57"/>
      <p:italic r:id="rId58"/>
      <p:boldItalic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Proxima Nova Extrabold"/>
      <p:bold r:id="rId64"/>
    </p:embeddedFont>
    <p:embeddedFont>
      <p:font typeface="Proxima Nova Semibold"/>
      <p:regular r:id="rId65"/>
      <p:bold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2" roundtripDataSignature="AMtx7mgrgkdQZauvFaJDIUc9oJFYoHvo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E137E3-9349-4D0E-BE24-82AFFF9CEDCD}">
  <a:tblStyle styleId="{01E137E3-9349-4D0E-BE24-82AFFF9CEDC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customschemas.google.com/relationships/presentationmetadata" Target="meta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4.xml"/><Relationship Id="rId64" Type="http://schemas.openxmlformats.org/officeDocument/2006/relationships/font" Target="fonts/ProximaNovaExtrabold-bold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66" Type="http://schemas.openxmlformats.org/officeDocument/2006/relationships/font" Target="fonts/ProximaNovaSemibold-bold.fntdata"/><Relationship Id="rId21" Type="http://schemas.openxmlformats.org/officeDocument/2006/relationships/slide" Target="slides/slide15.xml"/><Relationship Id="rId65" Type="http://schemas.openxmlformats.org/officeDocument/2006/relationships/font" Target="fonts/ProximaNovaSemibold-regular.fntdata"/><Relationship Id="rId24" Type="http://schemas.openxmlformats.org/officeDocument/2006/relationships/slide" Target="slides/slide18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7.xml"/><Relationship Id="rId67" Type="http://schemas.openxmlformats.org/officeDocument/2006/relationships/font" Target="fonts/ProximaNovaSemibold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bold.fntdata"/><Relationship Id="rId12" Type="http://schemas.openxmlformats.org/officeDocument/2006/relationships/slide" Target="slides/slide6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9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8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flaticon.com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ee134c45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40" name="Google Shape;240;g14ee134c457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a15db3b2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48" name="Google Shape;248;gfa15db3b28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d8801574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5d8801574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57" name="Google Shape;257;g15d88015741_0_0:notes"/>
          <p:cNvSpPr txBox="1"/>
          <p:nvPr>
            <p:ph idx="12" type="sldNum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d88015741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g15d88015741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d88015741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g15d88015741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Icons made by Freepik from </a:t>
            </a:r>
            <a:r>
              <a:rPr lang="en-GB" u="sng">
                <a:solidFill>
                  <a:schemeClr val="hlink"/>
                </a:solidFill>
                <a:hlinkClick r:id="rId2"/>
              </a:rPr>
              <a:t>www.flaticon.com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Grassroots initiative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5d88015741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5d8801574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4ee134c4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0" name="Google Shape;350;g14ee134c45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133bc4f3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g18133bc4f3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133bc4f31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18133bc4f31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f1b7bb2b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14f1b7bb2bc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f1b7bb2bc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g14f1b7bb2bc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4f1b7bb2bc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g14f1b7bb2bc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a15db3b2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92" name="Google Shape;392;gfa15db3b28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4f1b7bb2bc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g14f1b7bb2bc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8133bc4f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53" name="Google Shape;453;g18133bc4f31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797abad529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g1797abad529_1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2b03695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g172b036958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9c5d1c9e7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f9c5d1c9e7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797abad529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g1797abad529_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9c5d1c9e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gf9c5d1c9e7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7c39b9eb6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g17c39b9eb6b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c5d1c9e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gf9c5d1c9e7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4ee134c45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g14ee134c45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7c39b9eb6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g17c39b9eb6b_2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9e5eed49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" name="Google Shape;550;gf9e5eed49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ee134c45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g14ee134c45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7c39b9eb6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7" name="Google Shape;567;g17c39b9eb6b_2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83fc2c1d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g183fc2c1d91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fa15db3b2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577" name="Google Shape;577;gfa15db3b28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4" name="Google Shape;59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1" name="Google Shape;62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4f1b7bb2b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7" name="Google Shape;657;g14f1b7bb2bc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3" name="Google Shape;69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4f1b7bb2b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5" name="Google Shape;705;g14f1b7bb2bc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fa15db3b2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717" name="Google Shape;717;gfa15db3b28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a15db3b2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198" name="Google Shape;198;gfa15db3b28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9c5d1c9e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06" name="Google Shape;206;gf9c5d1c9e7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a15db3b2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14" name="Google Shape;214;gfa15db3b28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a12af4f3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27" name="Google Shape;227;gfa12af4f30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9c5d1c9e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35" name="Google Shape;235;gf9c5d1c9e7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Relationship Id="rId3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dia">
  <p:cSld name="2_Titeldia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0"/>
          <p:cNvSpPr txBox="1"/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b="1" lang="en-GB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4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ext without background">
  <p:cSld name="Slide text without background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" name="Google Shape;56;p50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7" name="Google Shape;57;p50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8" name="Google Shape;58;p50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9" name="Google Shape;59;p50"/>
          <p:cNvSpPr txBox="1"/>
          <p:nvPr>
            <p:ph idx="1" type="body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idx="2" type="body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0"/>
          <p:cNvSpPr txBox="1"/>
          <p:nvPr>
            <p:ph idx="3" type="body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62" name="Google Shape;6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0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1" type="body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indent="-3810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7" name="Google Shape;67;p51"/>
          <p:cNvSpPr txBox="1"/>
          <p:nvPr>
            <p:ph idx="12" type="sldNum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Slide" showMasterSp="0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lede 6" id="69" name="Google Shape;6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"/>
            <a:ext cx="9080341" cy="510769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2"/>
          <p:cNvSpPr txBox="1"/>
          <p:nvPr>
            <p:ph type="title"/>
          </p:nvPr>
        </p:nvSpPr>
        <p:spPr>
          <a:xfrm>
            <a:off x="1143000" y="182016"/>
            <a:ext cx="6858000" cy="7381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50">
                <a:solidFill>
                  <a:srgbClr val="5353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1" type="body"/>
          </p:nvPr>
        </p:nvSpPr>
        <p:spPr>
          <a:xfrm>
            <a:off x="1143000" y="1128532"/>
            <a:ext cx="3743325" cy="31920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52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ots">
  <p:cSld name="Slide do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53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53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6" name="Google Shape;76;p53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7" name="Google Shape;77;p53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8" name="Google Shape;78;p53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9" name="Google Shape;79;p53"/>
          <p:cNvSpPr txBox="1"/>
          <p:nvPr>
            <p:ph idx="1" type="body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53"/>
          <p:cNvSpPr txBox="1"/>
          <p:nvPr>
            <p:ph idx="2" type="body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3"/>
          <p:cNvSpPr txBox="1"/>
          <p:nvPr>
            <p:ph idx="3" type="body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82" name="Google Shape;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3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4" name="Google Shape;84;p53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 1">
  <p:cSld name="Leeg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4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b="1" lang="en-GB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54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54"/>
          <p:cNvSpPr txBox="1"/>
          <p:nvPr>
            <p:ph idx="1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9" name="Google Shape;8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56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5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b="1" lang="en-GB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56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96" name="Google Shape;9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57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1" name="Google Shape;10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3" name="Google Shape;10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106" name="Google Shape;106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8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58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5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59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9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b="1" lang="en-GB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5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59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5" name="Google Shape;1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0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60"/>
          <p:cNvSpPr txBox="1"/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60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0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" name="Google Shape;122;p60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1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61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61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8" name="Google Shape;12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58365"/>
            <a:ext cx="9144002" cy="330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2"/>
          <p:cNvPicPr preferRelativeResize="0"/>
          <p:nvPr/>
        </p:nvPicPr>
        <p:blipFill rotWithShape="1">
          <a:blip r:embed="rId3">
            <a:alphaModFix/>
          </a:blip>
          <a:srcRect b="38111" l="0" r="0" t="-2165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2" showMasterSp="0">
  <p:cSld name="Titel 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3"/>
          <p:cNvSpPr/>
          <p:nvPr/>
        </p:nvSpPr>
        <p:spPr>
          <a:xfrm>
            <a:off x="1" y="-15979"/>
            <a:ext cx="6334092" cy="515948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3"/>
          <p:cNvSpPr txBox="1"/>
          <p:nvPr>
            <p:ph idx="1" type="subTitle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63"/>
          <p:cNvSpPr txBox="1"/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0" name="Google Shape;14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3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39550" spcFirstLastPara="1" rIns="39550" wrap="square" tIns="395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26/03/17 </a:t>
            </a:r>
            <a:r>
              <a:rPr b="1" lang="en-GB"/>
              <a:t>│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2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42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" name="Google Shape;2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5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5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55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3"/>
          <p:cNvPicPr preferRelativeResize="0"/>
          <p:nvPr/>
        </p:nvPicPr>
        <p:blipFill rotWithShape="1">
          <a:blip r:embed="rId2">
            <a:alphaModFix/>
          </a:blip>
          <a:srcRect b="3433" l="763" r="6439" t="1399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3"/>
          <p:cNvSpPr txBox="1"/>
          <p:nvPr>
            <p:ph idx="1" type="subTitle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31" name="Google Shape;31;p43"/>
          <p:cNvSpPr txBox="1"/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 1">
  <p:cSld name="Titel en 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6"/>
          <p:cNvSpPr txBox="1"/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6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6"/>
          <p:cNvSpPr txBox="1"/>
          <p:nvPr>
            <p:ph idx="12" type="sldNum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orange">
  <p:cSld name="Intro orange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7532" y="4099560"/>
            <a:ext cx="1791955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7"/>
          <p:cNvSpPr txBox="1"/>
          <p:nvPr>
            <p:ph idx="1" type="body"/>
          </p:nvPr>
        </p:nvSpPr>
        <p:spPr>
          <a:xfrm>
            <a:off x="984005" y="2779909"/>
            <a:ext cx="2271662" cy="882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1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7"/>
          <p:cNvSpPr txBox="1"/>
          <p:nvPr>
            <p:ph idx="2" type="body"/>
          </p:nvPr>
        </p:nvSpPr>
        <p:spPr>
          <a:xfrm>
            <a:off x="985390" y="2405109"/>
            <a:ext cx="3476078" cy="3823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1" sz="2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7"/>
          <p:cNvSpPr txBox="1"/>
          <p:nvPr>
            <p:ph idx="3" type="body"/>
          </p:nvPr>
        </p:nvSpPr>
        <p:spPr>
          <a:xfrm>
            <a:off x="628651" y="106341"/>
            <a:ext cx="6412230" cy="22366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91425" wrap="square" tIns="91425">
            <a:noAutofit/>
          </a:bodyPr>
          <a:lstStyle>
            <a:lvl1pPr indent="-2286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b="1" i="0" sz="705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range">
  <p:cSld name="Quote orang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55048" y="2882268"/>
            <a:ext cx="465923" cy="65481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8"/>
          <p:cNvSpPr txBox="1"/>
          <p:nvPr>
            <p:ph idx="1" type="body"/>
          </p:nvPr>
        </p:nvSpPr>
        <p:spPr>
          <a:xfrm>
            <a:off x="1090430" y="2076136"/>
            <a:ext cx="6995159" cy="882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0" sz="27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ext">
  <p:cSld name="Slide 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9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4396151" y="244719"/>
            <a:ext cx="4514849" cy="45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9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7" name="Google Shape;47;p49"/>
          <p:cNvSpPr txBox="1"/>
          <p:nvPr>
            <p:ph idx="1" type="body"/>
          </p:nvPr>
        </p:nvSpPr>
        <p:spPr>
          <a:xfrm>
            <a:off x="628649" y="1501673"/>
            <a:ext cx="6545874" cy="23585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9"/>
          <p:cNvSpPr txBox="1"/>
          <p:nvPr>
            <p:ph idx="2" type="body"/>
          </p:nvPr>
        </p:nvSpPr>
        <p:spPr>
          <a:xfrm>
            <a:off x="628649" y="655225"/>
            <a:ext cx="4578909" cy="467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9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" name="Google Shape;50;p49"/>
          <p:cNvSpPr txBox="1"/>
          <p:nvPr>
            <p:ph idx="3" type="body"/>
          </p:nvPr>
        </p:nvSpPr>
        <p:spPr>
          <a:xfrm>
            <a:off x="628650" y="168595"/>
            <a:ext cx="4581956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51" name="Google Shape;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9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3" name="Google Shape;53;p49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9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9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hyperlink" Target="https://data.vlaanderen.be/cms/Proces_en_methode_voor_de_erkenning_van_datastandaarden_v1.0.pdf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hyperlink" Target="https://my.vertabelo.com/model/63m26eGssRIvbjD1kUFtq0OHMBrgvPzU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nl.wikipedia.org/wiki/Publicati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Relationship Id="rId6" Type="http://schemas.openxmlformats.org/officeDocument/2006/relationships/image" Target="../media/image7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jpg"/><Relationship Id="rId4" Type="http://schemas.openxmlformats.org/officeDocument/2006/relationships/image" Target="../media/image8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jpg"/><Relationship Id="rId4" Type="http://schemas.openxmlformats.org/officeDocument/2006/relationships/image" Target="../media/image8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ynamicforms.crmiv.vlaanderen.be/EventModule/Page/Show/bbf2c5e0-255f-471b-a13a-3544d3ebff27?PreFillIds=72cf0c31-0051-ed11-bba3-0022489fd897,5089b43a-7750-ed11-bba3-0022489fd897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mailto:digitaal.vlaanderen@kb.vlaanderen.be" TargetMode="External"/><Relationship Id="rId4" Type="http://schemas.openxmlformats.org/officeDocument/2006/relationships/hyperlink" Target="mailto:laurens.vercauteren@vlaanderen.be" TargetMode="External"/><Relationship Id="rId5" Type="http://schemas.openxmlformats.org/officeDocument/2006/relationships/hyperlink" Target="mailto:laurens.vercauteren@vlaanderen.be" TargetMode="External"/><Relationship Id="rId6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mailto:vloca@vlaanderen.be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775" y="-6477"/>
            <a:ext cx="72612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148" name="Google Shape;148;p1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fmla="val 268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1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10000"/>
          </a:bodyPr>
          <a:lstStyle/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6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r>
              <a:rPr lang="en-GB" sz="3200">
                <a:solidFill>
                  <a:schemeClr val="dk1"/>
                </a:solidFill>
              </a:rPr>
              <a:t> &amp; VLOCA</a:t>
            </a: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City of Things: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6"/>
              <a:buFont typeface="Arial"/>
              <a:buNone/>
            </a:pPr>
            <a:r>
              <a:rPr lang="en-GB" sz="3200">
                <a:solidFill>
                  <a:schemeClr val="dk1"/>
                </a:solidFill>
              </a:rPr>
              <a:t>Visualo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7"/>
              <a:buFont typeface="Arial"/>
              <a:buNone/>
            </a:pPr>
            <a:r>
              <a:rPr b="0" i="0" lang="en-GB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Werkgroep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 txBox="1"/>
          <p:nvPr/>
        </p:nvSpPr>
        <p:spPr>
          <a:xfrm>
            <a:off x="492400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GB" sz="15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Welkom!</a:t>
            </a:r>
            <a:br>
              <a:rPr b="0" i="0" lang="en-GB" sz="15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Maandag 7 November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Fysieke Business Werkgroep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"/>
          <p:cNvPicPr preferRelativeResize="0"/>
          <p:nvPr/>
        </p:nvPicPr>
        <p:blipFill rotWithShape="1">
          <a:blip r:embed="rId4">
            <a:alphaModFix/>
          </a:blip>
          <a:srcRect b="0" l="5325" r="0" t="0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"/>
          <p:cNvSpPr txBox="1"/>
          <p:nvPr/>
        </p:nvSpPr>
        <p:spPr>
          <a:xfrm>
            <a:off x="492400" y="4307850"/>
            <a:ext cx="32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starten om </a:t>
            </a:r>
            <a:r>
              <a:rPr b="1" lang="en-GB"/>
              <a:t>09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lang="en-GB"/>
              <a:t>05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4ee134c457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50" y="0"/>
            <a:ext cx="88730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4ee134c457_1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325" y="478050"/>
            <a:ext cx="2026350" cy="30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4ee134c457_1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225" y="478050"/>
            <a:ext cx="2026350" cy="309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4ee134c457_1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5125" y="478050"/>
            <a:ext cx="2026350" cy="309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a15db3b28_0_58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fa15db3b28_0_58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fa15db3b28_0_58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Standaarden voor Linkende Organisaties (OSLO)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fa15db3b28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15d88015741_0_0"/>
          <p:cNvPicPr preferRelativeResize="0"/>
          <p:nvPr/>
        </p:nvPicPr>
        <p:blipFill rotWithShape="1">
          <a:blip r:embed="rId3">
            <a:alphaModFix/>
          </a:blip>
          <a:srcRect b="0" l="8010" r="8011" t="0"/>
          <a:stretch/>
        </p:blipFill>
        <p:spPr>
          <a:xfrm>
            <a:off x="6" y="0"/>
            <a:ext cx="921434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5d88015741_0_0"/>
          <p:cNvSpPr txBox="1"/>
          <p:nvPr>
            <p:ph idx="12" type="sldNum"/>
          </p:nvPr>
        </p:nvSpPr>
        <p:spPr>
          <a:xfrm>
            <a:off x="8020802" y="4919128"/>
            <a:ext cx="6822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1" name="Google Shape;261;g15d88015741_0_0"/>
          <p:cNvSpPr/>
          <p:nvPr/>
        </p:nvSpPr>
        <p:spPr>
          <a:xfrm>
            <a:off x="81" y="0"/>
            <a:ext cx="9214200" cy="5943600"/>
          </a:xfrm>
          <a:prstGeom prst="rect">
            <a:avLst/>
          </a:prstGeom>
          <a:solidFill>
            <a:schemeClr val="dk1">
              <a:alpha val="32549"/>
            </a:schemeClr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GB" sz="3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INTEROPERABILITEIT</a:t>
            </a:r>
            <a:endParaRPr b="1" i="0" sz="3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GB" sz="4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endParaRPr b="1" i="0" sz="4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GB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mogelijkheid van verschillende autonome organisaties of systemen om met elkaar te communiceren en samen te werken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15d88015741_0_7"/>
          <p:cNvPicPr preferRelativeResize="0"/>
          <p:nvPr/>
        </p:nvPicPr>
        <p:blipFill rotWithShape="1">
          <a:blip r:embed="rId3">
            <a:alphaModFix/>
          </a:blip>
          <a:srcRect b="70910" l="0" r="31422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5d88015741_0_7"/>
          <p:cNvPicPr preferRelativeResize="0"/>
          <p:nvPr/>
        </p:nvPicPr>
        <p:blipFill rotWithShape="1">
          <a:blip r:embed="rId3">
            <a:alphaModFix/>
          </a:blip>
          <a:srcRect b="0" l="0" r="0" t="17266"/>
          <a:stretch/>
        </p:blipFill>
        <p:spPr>
          <a:xfrm>
            <a:off x="1137013" y="570162"/>
            <a:ext cx="6869975" cy="400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d88015741_0_1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Bottom-up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5d88015741_0_12"/>
          <p:cNvSpPr/>
          <p:nvPr/>
        </p:nvSpPr>
        <p:spPr>
          <a:xfrm>
            <a:off x="2184725" y="1248625"/>
            <a:ext cx="4058700" cy="3609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5d88015741_0_12"/>
          <p:cNvSpPr/>
          <p:nvPr/>
        </p:nvSpPr>
        <p:spPr>
          <a:xfrm>
            <a:off x="2213825" y="412592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5d88015741_0_12"/>
          <p:cNvSpPr txBox="1"/>
          <p:nvPr/>
        </p:nvSpPr>
        <p:spPr>
          <a:xfrm>
            <a:off x="3521375" y="4341150"/>
            <a:ext cx="13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5d88015741_0_12"/>
          <p:cNvSpPr/>
          <p:nvPr/>
        </p:nvSpPr>
        <p:spPr>
          <a:xfrm>
            <a:off x="2332325" y="341437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15d88015741_0_12"/>
          <p:cNvSpPr/>
          <p:nvPr/>
        </p:nvSpPr>
        <p:spPr>
          <a:xfrm>
            <a:off x="2384275" y="2626625"/>
            <a:ext cx="3911100" cy="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5d88015741_0_12"/>
          <p:cNvSpPr txBox="1"/>
          <p:nvPr/>
        </p:nvSpPr>
        <p:spPr>
          <a:xfrm>
            <a:off x="2883550" y="3591500"/>
            <a:ext cx="262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Standards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5d88015741_0_12"/>
          <p:cNvSpPr txBox="1"/>
          <p:nvPr/>
        </p:nvSpPr>
        <p:spPr>
          <a:xfrm>
            <a:off x="2901425" y="1904250"/>
            <a:ext cx="262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5d88015741_0_12"/>
          <p:cNvSpPr/>
          <p:nvPr/>
        </p:nvSpPr>
        <p:spPr>
          <a:xfrm>
            <a:off x="5228150" y="3773750"/>
            <a:ext cx="16944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schermafbeelding&#10;&#10;Beschrijving is gegenereerd met zeer hoge betrouwbaarheid" id="281" name="Google Shape;281;g15d88015741_0_12"/>
          <p:cNvPicPr preferRelativeResize="0"/>
          <p:nvPr/>
        </p:nvPicPr>
        <p:blipFill rotWithShape="1">
          <a:blip r:embed="rId3">
            <a:alphaModFix/>
          </a:blip>
          <a:srcRect b="3258" l="1017" r="1143" t="2817"/>
          <a:stretch/>
        </p:blipFill>
        <p:spPr>
          <a:xfrm>
            <a:off x="6243434" y="3280639"/>
            <a:ext cx="2839540" cy="1117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g15d88015741_0_12"/>
          <p:cNvSpPr/>
          <p:nvPr/>
        </p:nvSpPr>
        <p:spPr>
          <a:xfrm>
            <a:off x="2485875" y="3024088"/>
            <a:ext cx="24846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15d88015741_0_12"/>
          <p:cNvPicPr preferRelativeResize="0"/>
          <p:nvPr/>
        </p:nvPicPr>
        <p:blipFill rotWithShape="1">
          <a:blip r:embed="rId4">
            <a:alphaModFix/>
          </a:blip>
          <a:srcRect b="54987" l="53583" r="1157" t="830"/>
          <a:stretch/>
        </p:blipFill>
        <p:spPr>
          <a:xfrm>
            <a:off x="524898" y="2327000"/>
            <a:ext cx="1960975" cy="146080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4" name="Google Shape;284;g15d88015741_0_12"/>
          <p:cNvSpPr/>
          <p:nvPr/>
        </p:nvSpPr>
        <p:spPr>
          <a:xfrm>
            <a:off x="8064152" y="3393941"/>
            <a:ext cx="982200" cy="30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800" u="none" cap="none" strike="noStrik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e.g. INSPIRE</a:t>
            </a:r>
            <a:endParaRPr b="1" i="0" sz="800" u="none" cap="none" strike="noStrik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" name="Google Shape;285;g15d88015741_0_12"/>
          <p:cNvSpPr/>
          <p:nvPr/>
        </p:nvSpPr>
        <p:spPr>
          <a:xfrm>
            <a:off x="4260200" y="1981000"/>
            <a:ext cx="19833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15d88015741_0_12"/>
          <p:cNvPicPr preferRelativeResize="0"/>
          <p:nvPr/>
        </p:nvPicPr>
        <p:blipFill rotWithShape="1">
          <a:blip r:embed="rId5">
            <a:alphaModFix/>
          </a:blip>
          <a:srcRect b="0" l="0" r="12974" t="20057"/>
          <a:stretch/>
        </p:blipFill>
        <p:spPr>
          <a:xfrm>
            <a:off x="6243432" y="1207737"/>
            <a:ext cx="2226199" cy="16131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g15d88015741_0_12"/>
          <p:cNvSpPr txBox="1"/>
          <p:nvPr/>
        </p:nvSpPr>
        <p:spPr>
          <a:xfrm>
            <a:off x="2883550" y="2820425"/>
            <a:ext cx="262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Sessions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g15d88015741_0_31"/>
          <p:cNvGrpSpPr/>
          <p:nvPr/>
        </p:nvGrpSpPr>
        <p:grpSpPr>
          <a:xfrm>
            <a:off x="2342198" y="1144006"/>
            <a:ext cx="4708657" cy="3620575"/>
            <a:chOff x="1458459" y="999025"/>
            <a:chExt cx="6930610" cy="5357466"/>
          </a:xfrm>
        </p:grpSpPr>
        <p:grpSp>
          <p:nvGrpSpPr>
            <p:cNvPr id="293" name="Google Shape;293;g15d88015741_0_31"/>
            <p:cNvGrpSpPr/>
            <p:nvPr/>
          </p:nvGrpSpPr>
          <p:grpSpPr>
            <a:xfrm>
              <a:off x="1919797" y="1046475"/>
              <a:ext cx="5712549" cy="844800"/>
              <a:chOff x="1347216" y="1298723"/>
              <a:chExt cx="5712549" cy="844800"/>
            </a:xfrm>
          </p:grpSpPr>
          <p:sp>
            <p:nvSpPr>
              <p:cNvPr id="294" name="Google Shape;294;g15d88015741_0_31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g15d88015741_0_31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8550" lIns="68550" spcFirstLastPara="1" rIns="68550" wrap="square" tIns="68550">
                <a:noAutofit/>
              </a:bodyPr>
              <a:lstStyle/>
              <a:p>
                <a:pPr indent="0" lvl="0" marL="19050" marR="0" rtl="0" algn="l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GB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Semantische</a:t>
                </a:r>
                <a:r>
                  <a:rPr b="0" i="0" lang="en-GB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" name="Google Shape;296;g15d88015741_0_31"/>
            <p:cNvGrpSpPr/>
            <p:nvPr/>
          </p:nvGrpSpPr>
          <p:grpSpPr>
            <a:xfrm>
              <a:off x="1458459" y="999025"/>
              <a:ext cx="922591" cy="922591"/>
              <a:chOff x="5386104" y="4046311"/>
              <a:chExt cx="1511700" cy="1511700"/>
            </a:xfrm>
          </p:grpSpPr>
          <p:sp>
            <p:nvSpPr>
              <p:cNvPr id="297" name="Google Shape;297;g15d88015741_0_31"/>
              <p:cNvSpPr/>
              <p:nvPr/>
            </p:nvSpPr>
            <p:spPr>
              <a:xfrm>
                <a:off x="5386104" y="4046311"/>
                <a:ext cx="1511700" cy="1511700"/>
              </a:xfrm>
              <a:prstGeom prst="ellipse">
                <a:avLst/>
              </a:prstGeom>
              <a:solidFill>
                <a:schemeClr val="accent5"/>
              </a:solidFill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98" name="Google Shape;298;g15d88015741_0_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666520" y="4326726"/>
                <a:ext cx="950976" cy="950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9" name="Google Shape;299;g15d88015741_0_31"/>
            <p:cNvGrpSpPr/>
            <p:nvPr/>
          </p:nvGrpSpPr>
          <p:grpSpPr>
            <a:xfrm>
              <a:off x="2381127" y="2145472"/>
              <a:ext cx="5712416" cy="845100"/>
              <a:chOff x="1347216" y="1298716"/>
              <a:chExt cx="5712416" cy="845100"/>
            </a:xfrm>
          </p:grpSpPr>
          <p:sp>
            <p:nvSpPr>
              <p:cNvPr id="300" name="Google Shape;300;g15d88015741_0_31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g15d88015741_0_31"/>
              <p:cNvSpPr txBox="1"/>
              <p:nvPr/>
            </p:nvSpPr>
            <p:spPr>
              <a:xfrm>
                <a:off x="1699832" y="1298716"/>
                <a:ext cx="5359800" cy="8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8550" lIns="68550" spcFirstLastPara="1" rIns="68550" wrap="square" tIns="68550">
                <a:noAutofit/>
              </a:bodyPr>
              <a:lstStyle/>
              <a:p>
                <a:pPr indent="0" lvl="0" marL="19050" marR="0" rtl="0" algn="l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GB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Technische</a:t>
                </a:r>
                <a:r>
                  <a:rPr b="0" i="0" lang="en-GB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2" name="Google Shape;302;g15d88015741_0_31"/>
            <p:cNvSpPr/>
            <p:nvPr/>
          </p:nvSpPr>
          <p:spPr>
            <a:xfrm>
              <a:off x="7466269" y="2106620"/>
              <a:ext cx="922800" cy="922800"/>
            </a:xfrm>
            <a:prstGeom prst="ellipse">
              <a:avLst/>
            </a:prstGeom>
            <a:solidFill>
              <a:schemeClr val="accent5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3" name="Google Shape;303;g15d88015741_0_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72673" y="2313024"/>
              <a:ext cx="509849" cy="509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4" name="Google Shape;304;g15d88015741_0_31"/>
            <p:cNvGrpSpPr/>
            <p:nvPr/>
          </p:nvGrpSpPr>
          <p:grpSpPr>
            <a:xfrm>
              <a:off x="1919797" y="3283126"/>
              <a:ext cx="5712549" cy="844800"/>
              <a:chOff x="1347216" y="1298723"/>
              <a:chExt cx="5712549" cy="844800"/>
            </a:xfrm>
          </p:grpSpPr>
          <p:sp>
            <p:nvSpPr>
              <p:cNvPr id="305" name="Google Shape;305;g15d88015741_0_31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g15d88015741_0_31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8550" lIns="68550" spcFirstLastPara="1" rIns="68550" wrap="square" tIns="68550">
                <a:noAutofit/>
              </a:bodyPr>
              <a:lstStyle/>
              <a:p>
                <a:pPr indent="0" lvl="0" marL="19050" marR="0" rtl="0" algn="l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GB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Tools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7" name="Google Shape;307;g15d88015741_0_31"/>
            <p:cNvSpPr/>
            <p:nvPr/>
          </p:nvSpPr>
          <p:spPr>
            <a:xfrm>
              <a:off x="1458468" y="3235683"/>
              <a:ext cx="922800" cy="922800"/>
            </a:xfrm>
            <a:prstGeom prst="ellipse">
              <a:avLst/>
            </a:prstGeom>
            <a:solidFill>
              <a:schemeClr val="accent5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8" name="Google Shape;308;g15d88015741_0_31"/>
            <p:cNvGrpSpPr/>
            <p:nvPr/>
          </p:nvGrpSpPr>
          <p:grpSpPr>
            <a:xfrm>
              <a:off x="2381127" y="4382130"/>
              <a:ext cx="5712549" cy="844800"/>
              <a:chOff x="1347216" y="1298723"/>
              <a:chExt cx="5712549" cy="844800"/>
            </a:xfrm>
          </p:grpSpPr>
          <p:sp>
            <p:nvSpPr>
              <p:cNvPr id="309" name="Google Shape;309;g15d88015741_0_31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g15d88015741_0_31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8550" lIns="68550" spcFirstLastPara="1" rIns="68550" wrap="square" tIns="68550">
                <a:noAutofit/>
              </a:bodyPr>
              <a:lstStyle/>
              <a:p>
                <a:pPr indent="0" lvl="0" marL="19050" marR="0" rtl="0" algn="l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GB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Support &amp; Governance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1" name="Google Shape;311;g15d88015741_0_31"/>
            <p:cNvSpPr/>
            <p:nvPr/>
          </p:nvSpPr>
          <p:spPr>
            <a:xfrm>
              <a:off x="7466269" y="4343271"/>
              <a:ext cx="922800" cy="922800"/>
            </a:xfrm>
            <a:prstGeom prst="ellipse">
              <a:avLst/>
            </a:prstGeom>
            <a:solidFill>
              <a:schemeClr val="accent5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2" name="Google Shape;312;g15d88015741_0_31"/>
            <p:cNvGrpSpPr/>
            <p:nvPr/>
          </p:nvGrpSpPr>
          <p:grpSpPr>
            <a:xfrm>
              <a:off x="1960271" y="5481134"/>
              <a:ext cx="5712549" cy="844800"/>
              <a:chOff x="1347216" y="1298723"/>
              <a:chExt cx="5712549" cy="844800"/>
            </a:xfrm>
          </p:grpSpPr>
          <p:sp>
            <p:nvSpPr>
              <p:cNvPr id="313" name="Google Shape;313;g15d88015741_0_31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g15d88015741_0_31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8550" lIns="68550" spcFirstLastPara="1" rIns="68550" wrap="square" tIns="68550">
                <a:noAutofit/>
              </a:bodyPr>
              <a:lstStyle/>
              <a:p>
                <a:pPr indent="0" lvl="0" marL="19050" marR="0" rtl="0" algn="l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en-GB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 cases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5" name="Google Shape;315;g15d88015741_0_31"/>
            <p:cNvSpPr/>
            <p:nvPr/>
          </p:nvSpPr>
          <p:spPr>
            <a:xfrm>
              <a:off x="1498942" y="5433691"/>
              <a:ext cx="922800" cy="922800"/>
            </a:xfrm>
            <a:prstGeom prst="ellipse">
              <a:avLst/>
            </a:prstGeom>
            <a:solidFill>
              <a:schemeClr val="accent5"/>
            </a:solidFill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6" name="Google Shape;316;g15d88015741_0_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31703" y="3415404"/>
              <a:ext cx="580382" cy="580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g15d88015741_0_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44864" y="4468760"/>
              <a:ext cx="567040" cy="567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g15d88015741_0_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19028" y="5638800"/>
              <a:ext cx="500291" cy="500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9" name="Google Shape;319;g15d88015741_0_31"/>
          <p:cNvSpPr/>
          <p:nvPr/>
        </p:nvSpPr>
        <p:spPr>
          <a:xfrm>
            <a:off x="3048575" y="1253350"/>
            <a:ext cx="3295800" cy="4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interoperability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15d88015741_0_31"/>
          <p:cNvSpPr/>
          <p:nvPr/>
        </p:nvSpPr>
        <p:spPr>
          <a:xfrm>
            <a:off x="3087900" y="2013275"/>
            <a:ext cx="3148200" cy="4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interoperability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15d88015741_0_31"/>
          <p:cNvSpPr/>
          <p:nvPr/>
        </p:nvSpPr>
        <p:spPr>
          <a:xfrm>
            <a:off x="3076200" y="2773200"/>
            <a:ext cx="3148200" cy="4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5d88015741_0_31"/>
          <p:cNvSpPr/>
          <p:nvPr/>
        </p:nvSpPr>
        <p:spPr>
          <a:xfrm>
            <a:off x="3078725" y="3501575"/>
            <a:ext cx="3148200" cy="4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&amp; Governance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5d88015741_0_31"/>
          <p:cNvSpPr/>
          <p:nvPr/>
        </p:nvSpPr>
        <p:spPr>
          <a:xfrm>
            <a:off x="3078725" y="4263425"/>
            <a:ext cx="3148200" cy="42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5d88015741_0_31"/>
          <p:cNvSpPr txBox="1"/>
          <p:nvPr/>
        </p:nvSpPr>
        <p:spPr>
          <a:xfrm>
            <a:off x="628651" y="273850"/>
            <a:ext cx="2559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chermafbeelding&#10;&#10;Beschrijving is gegenereerd met zeer hoge betrouwbaarheid" id="329" name="Google Shape;3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8075" y="1870814"/>
            <a:ext cx="1920587" cy="27037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sp>
        <p:nvSpPr>
          <p:cNvPr id="330" name="Google Shape;330;p21"/>
          <p:cNvSpPr txBox="1"/>
          <p:nvPr/>
        </p:nvSpPr>
        <p:spPr>
          <a:xfrm>
            <a:off x="641650" y="955575"/>
            <a:ext cx="74028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Schaalbaar proces voor aan te sluiten, ontwikkelen, aanpassen en uitfaseren van datastandaarden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https://data.vlaanderen.be/cms/Proces_en_methode_voor_de_erkenning_van_datastandaarden_v1.0.pdf</a:t>
            </a: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schermafbeelding&#10;&#10;Beschrijving is gegenereerd met zeer hoge betrouwbaarheid" id="332" name="Google Shape;33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9030" y="2046227"/>
            <a:ext cx="1911928" cy="271663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pic>
        <p:nvPicPr>
          <p:cNvPr id="333" name="Google Shape;33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65348" y="2285894"/>
            <a:ext cx="1903269" cy="270488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sp>
        <p:nvSpPr>
          <p:cNvPr id="334" name="Google Shape;334;p2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 en methodologie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idx="4294967295" type="body"/>
          </p:nvPr>
        </p:nvSpPr>
        <p:spPr>
          <a:xfrm>
            <a:off x="704760" y="954229"/>
            <a:ext cx="68454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Werkgroepen kaderen binnen breder proces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2250" lvl="1" marL="673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Doel: Consensus rond data standaard gedragen door verschillende stakeholders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2250" lvl="1" marL="673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Proces en methode voor het ontwikkelen van een data standaard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van de werkgroepen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048475"/>
            <a:ext cx="5270752" cy="30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600" y="186125"/>
            <a:ext cx="8422427" cy="42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ee134c457_0_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14ee134c457_0_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4ee134c457_0_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GB" sz="3700"/>
              <a:t>VLOCA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14ee134c457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710400" y="10121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71040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457200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4572000" y="29363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84772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microfoon van deelnemers staat altijd op </a:t>
            </a:r>
            <a:r>
              <a:rPr b="1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847725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Vragen en suggesties kunnen kunnen ook steeds gecommuniceerd worden via de </a:t>
            </a: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chat </a:t>
            </a:r>
            <a:r>
              <a:rPr b="0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functie.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549975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Steek je </a:t>
            </a: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 </a:t>
            </a:r>
            <a:r>
              <a:rPr b="0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 indien je iets wil zeggen.</a:t>
            </a:r>
            <a:br>
              <a:rPr b="0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Interactie wordt aangemoedigd! 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549975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ja/nee vragen </a:t>
            </a: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kan je beantwoorden via de chat: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 = +1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Neen = - 1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Neutraal = 0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elp Question&#10;" id="167" name="Google Shape;167;p4"/>
          <p:cNvSpPr/>
          <p:nvPr/>
        </p:nvSpPr>
        <p:spPr>
          <a:xfrm>
            <a:off x="3836306" y="3657944"/>
            <a:ext cx="481013" cy="481012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own Chevron Circle&#10;" id="168" name="Google Shape;168;p4"/>
          <p:cNvSpPr/>
          <p:nvPr/>
        </p:nvSpPr>
        <p:spPr>
          <a:xfrm>
            <a:off x="4796150" y="3659531"/>
            <a:ext cx="479425" cy="477838"/>
          </a:xfrm>
          <a:custGeom>
            <a:rect b="b" l="l" r="r" t="t"/>
            <a:pathLst>
              <a:path extrusionOk="0" h="200" w="20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28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/>
          <p:cNvPicPr preferRelativeResize="0"/>
          <p:nvPr/>
        </p:nvPicPr>
        <p:blipFill rotWithShape="1">
          <a:blip r:embed="rId4">
            <a:alphaModFix/>
          </a:blip>
          <a:srcRect b="14944" l="0" r="0" t="0"/>
          <a:stretch/>
        </p:blipFill>
        <p:spPr>
          <a:xfrm>
            <a:off x="475496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/>
          <p:nvPr/>
        </p:nvSpPr>
        <p:spPr>
          <a:xfrm>
            <a:off x="4106213" y="2467562"/>
            <a:ext cx="931500" cy="93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1488" y="2620463"/>
            <a:ext cx="481025" cy="4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"/>
          <p:cNvSpPr txBox="1"/>
          <p:nvPr/>
        </p:nvSpPr>
        <p:spPr>
          <a:xfrm>
            <a:off x="4227526" y="3052775"/>
            <a:ext cx="723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lang="en-GB" sz="700">
                <a:latin typeface="Proxima Nova"/>
                <a:ea typeface="Proxima Nova"/>
                <a:cs typeface="Proxima Nova"/>
                <a:sym typeface="Proxima Nova"/>
              </a:rPr>
              <a:t>Recording?</a:t>
            </a:r>
            <a:endParaRPr b="1" i="0" sz="7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zaken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133bc4f31_0_0"/>
          <p:cNvSpPr txBox="1"/>
          <p:nvPr/>
        </p:nvSpPr>
        <p:spPr>
          <a:xfrm>
            <a:off x="628650" y="273850"/>
            <a:ext cx="8357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VLOCA - Vlaamse Open City Architectuur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18133bc4f3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925" y="1012145"/>
            <a:ext cx="6786154" cy="382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8133bc4f31_0_10"/>
          <p:cNvSpPr txBox="1"/>
          <p:nvPr/>
        </p:nvSpPr>
        <p:spPr>
          <a:xfrm>
            <a:off x="674325" y="296675"/>
            <a:ext cx="8357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VLOCA - Context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18133bc4f3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12" y="1217400"/>
            <a:ext cx="7957077" cy="34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8133bc4f3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925" y="303750"/>
            <a:ext cx="2026975" cy="53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4f1b7bb2bc_0_5"/>
          <p:cNvSpPr txBox="1"/>
          <p:nvPr/>
        </p:nvSpPr>
        <p:spPr>
          <a:xfrm>
            <a:off x="674325" y="296675"/>
            <a:ext cx="8357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VLOCA - Strategie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g14f1b7bb2b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00" y="1217400"/>
            <a:ext cx="7957100" cy="346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4f1b7bb2bc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925" y="296675"/>
            <a:ext cx="2026975" cy="54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f1b7bb2bc_0_16"/>
          <p:cNvSpPr txBox="1"/>
          <p:nvPr/>
        </p:nvSpPr>
        <p:spPr>
          <a:xfrm>
            <a:off x="674325" y="296675"/>
            <a:ext cx="8357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VLOCA - Bedrijfsarchitectuur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g14f1b7bb2b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00" y="1217400"/>
            <a:ext cx="7957100" cy="346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4f1b7bb2bc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944" y="296676"/>
            <a:ext cx="2026944" cy="5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4f1b7bb2bc_0_26"/>
          <p:cNvSpPr txBox="1"/>
          <p:nvPr/>
        </p:nvSpPr>
        <p:spPr>
          <a:xfrm>
            <a:off x="674325" y="296675"/>
            <a:ext cx="8357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VLOCA - IT architectuur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14f1b7bb2bc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00" y="1217400"/>
            <a:ext cx="7965679" cy="34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4f1b7bb2bc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945" y="296675"/>
            <a:ext cx="2026954" cy="5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a15db3b28_0_5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fa15db3b28_0_5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fa15db3b28_0_5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GB" sz="3700"/>
              <a:t>Inspiratie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gfa15db3b28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4f1b7bb2bc_0_126"/>
          <p:cNvSpPr txBox="1"/>
          <p:nvPr/>
        </p:nvSpPr>
        <p:spPr>
          <a:xfrm>
            <a:off x="480475" y="4245525"/>
            <a:ext cx="16464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03" name="Google Shape;403;g14f1b7bb2bc_0_126"/>
          <p:cNvGrpSpPr/>
          <p:nvPr/>
        </p:nvGrpSpPr>
        <p:grpSpPr>
          <a:xfrm>
            <a:off x="692246" y="1062395"/>
            <a:ext cx="3933541" cy="3754082"/>
            <a:chOff x="4443500" y="532850"/>
            <a:chExt cx="4586150" cy="4154124"/>
          </a:xfrm>
        </p:grpSpPr>
        <p:pic>
          <p:nvPicPr>
            <p:cNvPr id="404" name="Google Shape;404;g14f1b7bb2bc_0_126"/>
            <p:cNvPicPr preferRelativeResize="0"/>
            <p:nvPr/>
          </p:nvPicPr>
          <p:blipFill rotWithShape="1">
            <a:blip r:embed="rId3">
              <a:alphaModFix/>
            </a:blip>
            <a:srcRect b="724" l="1146" r="0" t="0"/>
            <a:stretch/>
          </p:blipFill>
          <p:spPr>
            <a:xfrm>
              <a:off x="4443500" y="532850"/>
              <a:ext cx="4586150" cy="4154124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05" name="Google Shape;405;g14f1b7bb2bc_0_126"/>
            <p:cNvSpPr/>
            <p:nvPr/>
          </p:nvSpPr>
          <p:spPr>
            <a:xfrm>
              <a:off x="4443500" y="532850"/>
              <a:ext cx="387900" cy="35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g14f1b7bb2bc_0_12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 u="sng">
                <a:solidFill>
                  <a:schemeClr val="hlink"/>
                </a:solidFill>
                <a:hlinkClick r:id="rId4"/>
              </a:rPr>
              <a:t>A Marketing Agency Data Model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4f1b7bb2bc_0_126"/>
          <p:cNvSpPr/>
          <p:nvPr/>
        </p:nvSpPr>
        <p:spPr>
          <a:xfrm>
            <a:off x="5030475" y="2996375"/>
            <a:ext cx="3611700" cy="182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4f1b7bb2bc_0_126"/>
          <p:cNvSpPr txBox="1"/>
          <p:nvPr/>
        </p:nvSpPr>
        <p:spPr>
          <a:xfrm>
            <a:off x="5030475" y="2988650"/>
            <a:ext cx="3611700" cy="461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-</a:t>
            </a:r>
            <a:endParaRPr sz="1800"/>
          </a:p>
        </p:txBody>
      </p:sp>
      <p:sp>
        <p:nvSpPr>
          <p:cNvPr id="409" name="Google Shape;409;g14f1b7bb2bc_0_126"/>
          <p:cNvSpPr txBox="1"/>
          <p:nvPr/>
        </p:nvSpPr>
        <p:spPr>
          <a:xfrm>
            <a:off x="5030475" y="3490775"/>
            <a:ext cx="361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Klant gegevens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Doelgroep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Potentiële klanten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4f1b7bb2bc_0_126"/>
          <p:cNvSpPr/>
          <p:nvPr/>
        </p:nvSpPr>
        <p:spPr>
          <a:xfrm>
            <a:off x="5030450" y="1062400"/>
            <a:ext cx="3611700" cy="182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4f1b7bb2bc_0_126"/>
          <p:cNvSpPr txBox="1"/>
          <p:nvPr/>
        </p:nvSpPr>
        <p:spPr>
          <a:xfrm>
            <a:off x="5030475" y="1062400"/>
            <a:ext cx="3611700" cy="446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+</a:t>
            </a:r>
            <a:endParaRPr sz="1700"/>
          </a:p>
        </p:txBody>
      </p:sp>
      <p:sp>
        <p:nvSpPr>
          <p:cNvPr id="412" name="Google Shape;412;g14f1b7bb2bc_0_126"/>
          <p:cNvSpPr txBox="1"/>
          <p:nvPr/>
        </p:nvSpPr>
        <p:spPr>
          <a:xfrm>
            <a:off x="5041850" y="1537075"/>
            <a:ext cx="3611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Campagne info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Partners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Contracten tussen rollen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Producten and advertentie types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Status/Verloop van de campagne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Output / Resulaten</a:t>
            </a:r>
            <a:endParaRPr sz="125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Overzicht van de planning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4"/>
          <p:cNvCxnSpPr>
            <a:stCxn id="419" idx="2"/>
          </p:cNvCxnSpPr>
          <p:nvPr/>
        </p:nvCxnSpPr>
        <p:spPr>
          <a:xfrm flipH="1">
            <a:off x="2686313" y="3159321"/>
            <a:ext cx="9000" cy="5559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420" name="Google Shape;420;p24"/>
          <p:cNvCxnSpPr>
            <a:stCxn id="421" idx="2"/>
            <a:endCxn id="422" idx="2"/>
          </p:cNvCxnSpPr>
          <p:nvPr/>
        </p:nvCxnSpPr>
        <p:spPr>
          <a:xfrm>
            <a:off x="4274049" y="3176119"/>
            <a:ext cx="0" cy="4719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423" name="Google Shape;423;p24"/>
          <p:cNvCxnSpPr>
            <a:stCxn id="424" idx="2"/>
            <a:endCxn id="425" idx="0"/>
          </p:cNvCxnSpPr>
          <p:nvPr/>
        </p:nvCxnSpPr>
        <p:spPr>
          <a:xfrm>
            <a:off x="3485812" y="3869813"/>
            <a:ext cx="0" cy="2529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426" name="Google Shape;426;p24"/>
          <p:cNvCxnSpPr>
            <a:stCxn id="427" idx="2"/>
            <a:endCxn id="428" idx="0"/>
          </p:cNvCxnSpPr>
          <p:nvPr/>
        </p:nvCxnSpPr>
        <p:spPr>
          <a:xfrm>
            <a:off x="1856201" y="3869825"/>
            <a:ext cx="0" cy="2529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429" name="Google Shape;429;p24"/>
          <p:cNvCxnSpPr>
            <a:endCxn id="430" idx="0"/>
          </p:cNvCxnSpPr>
          <p:nvPr/>
        </p:nvCxnSpPr>
        <p:spPr>
          <a:xfrm flipH="1">
            <a:off x="4894889" y="3863116"/>
            <a:ext cx="4500" cy="2907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431" name="Google Shape;431;p24"/>
          <p:cNvSpPr txBox="1"/>
          <p:nvPr/>
        </p:nvSpPr>
        <p:spPr>
          <a:xfrm>
            <a:off x="634000" y="3643350"/>
            <a:ext cx="8148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oktober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4"/>
          <p:cNvSpPr/>
          <p:nvPr/>
        </p:nvSpPr>
        <p:spPr>
          <a:xfrm rot="5400000">
            <a:off x="7765275" y="3569874"/>
            <a:ext cx="456900" cy="1554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24"/>
          <p:cNvCxnSpPr>
            <a:stCxn id="434" idx="2"/>
          </p:cNvCxnSpPr>
          <p:nvPr/>
        </p:nvCxnSpPr>
        <p:spPr>
          <a:xfrm>
            <a:off x="1183076" y="3145780"/>
            <a:ext cx="900" cy="4191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435" name="Google Shape;435;p24"/>
          <p:cNvCxnSpPr/>
          <p:nvPr/>
        </p:nvCxnSpPr>
        <p:spPr>
          <a:xfrm>
            <a:off x="7076953" y="3135623"/>
            <a:ext cx="0" cy="4770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427" name="Google Shape;427;p24"/>
          <p:cNvSpPr txBox="1"/>
          <p:nvPr/>
        </p:nvSpPr>
        <p:spPr>
          <a:xfrm>
            <a:off x="1448801" y="3642125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4"/>
          <p:cNvSpPr txBox="1"/>
          <p:nvPr/>
        </p:nvSpPr>
        <p:spPr>
          <a:xfrm>
            <a:off x="2263600" y="36379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4"/>
          <p:cNvSpPr txBox="1"/>
          <p:nvPr/>
        </p:nvSpPr>
        <p:spPr>
          <a:xfrm>
            <a:off x="3078412" y="3642113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3893200" y="36359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4708000" y="364040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5496275" y="36404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6311074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4"/>
          <p:cNvSpPr txBox="1"/>
          <p:nvPr/>
        </p:nvSpPr>
        <p:spPr>
          <a:xfrm>
            <a:off x="628676" y="2760580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werkgroep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4"/>
          <p:cNvSpPr txBox="1"/>
          <p:nvPr/>
        </p:nvSpPr>
        <p:spPr>
          <a:xfrm>
            <a:off x="1301791" y="4122861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1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4"/>
          <p:cNvSpPr txBox="1"/>
          <p:nvPr/>
        </p:nvSpPr>
        <p:spPr>
          <a:xfrm>
            <a:off x="2140913" y="2807721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2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4"/>
          <p:cNvSpPr txBox="1"/>
          <p:nvPr/>
        </p:nvSpPr>
        <p:spPr>
          <a:xfrm>
            <a:off x="2931398" y="412285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3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4"/>
          <p:cNvSpPr txBox="1"/>
          <p:nvPr/>
        </p:nvSpPr>
        <p:spPr>
          <a:xfrm>
            <a:off x="3719649" y="279091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4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4340489" y="415381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publieke reviewperiode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6522545" y="275844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 publieke reviewperiode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4"/>
          <p:cNvSpPr/>
          <p:nvPr/>
        </p:nvSpPr>
        <p:spPr>
          <a:xfrm rot="-5400000">
            <a:off x="5870675" y="2928475"/>
            <a:ext cx="221100" cy="2172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35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5325270" y="4152905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 van de draft specificatie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4"/>
          <p:cNvSpPr/>
          <p:nvPr/>
        </p:nvSpPr>
        <p:spPr>
          <a:xfrm>
            <a:off x="634000" y="3428925"/>
            <a:ext cx="72801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099350" y="36483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1094512" y="2278234"/>
            <a:ext cx="179157" cy="35169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B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628651" y="2086241"/>
            <a:ext cx="1108762" cy="234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628650" y="1127907"/>
            <a:ext cx="7886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Startdatum: 26 oktober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Duur: 9 maanden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24"/>
          <p:cNvPicPr preferRelativeResize="0"/>
          <p:nvPr/>
        </p:nvPicPr>
        <p:blipFill rotWithShape="1">
          <a:blip r:embed="rId3">
            <a:alphaModFix/>
          </a:blip>
          <a:srcRect b="7010" l="0" r="0" t="5887"/>
          <a:stretch/>
        </p:blipFill>
        <p:spPr>
          <a:xfrm>
            <a:off x="284175" y="0"/>
            <a:ext cx="8859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4"/>
          <p:cNvSpPr/>
          <p:nvPr/>
        </p:nvSpPr>
        <p:spPr>
          <a:xfrm>
            <a:off x="149275" y="2368225"/>
            <a:ext cx="1938000" cy="75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4"/>
          <p:cNvSpPr txBox="1"/>
          <p:nvPr/>
        </p:nvSpPr>
        <p:spPr>
          <a:xfrm>
            <a:off x="284175" y="2460925"/>
            <a:ext cx="180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5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Pauze</a:t>
            </a:r>
            <a:endParaRPr b="1" i="0" sz="25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8133bc4f31_0_17"/>
          <p:cNvPicPr preferRelativeResize="0"/>
          <p:nvPr/>
        </p:nvPicPr>
        <p:blipFill rotWithShape="1">
          <a:blip r:embed="rId3">
            <a:alphaModFix/>
          </a:blip>
          <a:srcRect b="12549" l="43862" r="13724" t="0"/>
          <a:stretch/>
        </p:blipFill>
        <p:spPr>
          <a:xfrm>
            <a:off x="7260150" y="-134450"/>
            <a:ext cx="2416525" cy="33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8133bc4f31_0_17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8133bc4f31_0_17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8133bc4f31_0_17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g18133bc4f31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8133bc4f31_0_17"/>
          <p:cNvCxnSpPr/>
          <p:nvPr/>
        </p:nvCxnSpPr>
        <p:spPr>
          <a:xfrm flipH="1">
            <a:off x="7564125" y="1383450"/>
            <a:ext cx="126000" cy="33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g18133bc4f31_0_17"/>
          <p:cNvCxnSpPr/>
          <p:nvPr/>
        </p:nvCxnSpPr>
        <p:spPr>
          <a:xfrm flipH="1">
            <a:off x="7740525" y="1787975"/>
            <a:ext cx="75600" cy="40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97abad529_1_34"/>
          <p:cNvSpPr txBox="1"/>
          <p:nvPr/>
        </p:nvSpPr>
        <p:spPr>
          <a:xfrm>
            <a:off x="480475" y="4245525"/>
            <a:ext cx="16464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7" name="Google Shape;467;g1797abad529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623" y="395737"/>
            <a:ext cx="5650751" cy="6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797abad529_1_34"/>
          <p:cNvSpPr txBox="1"/>
          <p:nvPr/>
        </p:nvSpPr>
        <p:spPr>
          <a:xfrm>
            <a:off x="3956550" y="4630425"/>
            <a:ext cx="123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highlight>
                  <a:srgbClr val="FFFFFF"/>
                </a:highlight>
              </a:rPr>
              <a:t>1533 4347</a:t>
            </a:r>
            <a:endParaRPr sz="1900"/>
          </a:p>
        </p:txBody>
      </p:sp>
      <p:pic>
        <p:nvPicPr>
          <p:cNvPr id="469" name="Google Shape;469;g1797abad529_1_34"/>
          <p:cNvPicPr preferRelativeResize="0"/>
          <p:nvPr/>
        </p:nvPicPr>
        <p:blipFill rotWithShape="1">
          <a:blip r:embed="rId4">
            <a:alphaModFix/>
          </a:blip>
          <a:srcRect b="9743" l="9499" r="9718" t="9468"/>
          <a:stretch/>
        </p:blipFill>
        <p:spPr>
          <a:xfrm>
            <a:off x="2933150" y="1277100"/>
            <a:ext cx="3277700" cy="32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2b036958e_0_0"/>
          <p:cNvSpPr/>
          <p:nvPr/>
        </p:nvSpPr>
        <p:spPr>
          <a:xfrm>
            <a:off x="710400" y="292430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72b036958e_0_0"/>
          <p:cNvSpPr/>
          <p:nvPr/>
        </p:nvSpPr>
        <p:spPr>
          <a:xfrm>
            <a:off x="457200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172b036958e_0_0"/>
          <p:cNvSpPr/>
          <p:nvPr/>
        </p:nvSpPr>
        <p:spPr>
          <a:xfrm>
            <a:off x="710400" y="10121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72b036958e_0_0"/>
          <p:cNvSpPr/>
          <p:nvPr/>
        </p:nvSpPr>
        <p:spPr>
          <a:xfrm>
            <a:off x="847725" y="1171275"/>
            <a:ext cx="35133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Introductie geven over</a:t>
            </a: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</a:rPr>
              <a:t>VISUALO</a:t>
            </a:r>
            <a:endParaRPr b="1" i="0" sz="16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72b036958e_0_0"/>
          <p:cNvSpPr/>
          <p:nvPr/>
        </p:nvSpPr>
        <p:spPr>
          <a:xfrm>
            <a:off x="4106213" y="2467562"/>
            <a:ext cx="931500" cy="93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72b036958e_0_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Doelstelling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g172b036958e_0_0"/>
          <p:cNvGrpSpPr/>
          <p:nvPr/>
        </p:nvGrpSpPr>
        <p:grpSpPr>
          <a:xfrm>
            <a:off x="4255775" y="2616350"/>
            <a:ext cx="632400" cy="633900"/>
            <a:chOff x="4255775" y="2616350"/>
            <a:chExt cx="632400" cy="633900"/>
          </a:xfrm>
        </p:grpSpPr>
        <p:pic>
          <p:nvPicPr>
            <p:cNvPr id="186" name="Google Shape;186;g172b036958e_0_0"/>
            <p:cNvPicPr preferRelativeResize="0"/>
            <p:nvPr/>
          </p:nvPicPr>
          <p:blipFill rotWithShape="1">
            <a:blip r:embed="rId3">
              <a:alphaModFix/>
            </a:blip>
            <a:srcRect b="4763" l="5654" r="15262" t="15971"/>
            <a:stretch/>
          </p:blipFill>
          <p:spPr>
            <a:xfrm>
              <a:off x="4255775" y="2616350"/>
              <a:ext cx="632400" cy="63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87" name="Google Shape;187;g172b036958e_0_0"/>
            <p:cNvPicPr preferRelativeResize="0"/>
            <p:nvPr/>
          </p:nvPicPr>
          <p:blipFill rotWithShape="1">
            <a:blip r:embed="rId4">
              <a:alphaModFix/>
            </a:blip>
            <a:srcRect b="70846" l="60779" r="21208" t="5914"/>
            <a:stretch/>
          </p:blipFill>
          <p:spPr>
            <a:xfrm>
              <a:off x="4759475" y="2616350"/>
              <a:ext cx="128699" cy="108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g172b036958e_0_0"/>
          <p:cNvSpPr/>
          <p:nvPr/>
        </p:nvSpPr>
        <p:spPr>
          <a:xfrm>
            <a:off x="5037725" y="1177300"/>
            <a:ext cx="32871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Introductie geven over</a:t>
            </a: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GB" sz="1600">
                <a:solidFill>
                  <a:schemeClr val="lt1"/>
                </a:solidFill>
              </a:rPr>
              <a:t>OSLO &amp; VLOCA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72b036958e_0_0"/>
          <p:cNvSpPr/>
          <p:nvPr/>
        </p:nvSpPr>
        <p:spPr>
          <a:xfrm>
            <a:off x="960825" y="3101500"/>
            <a:ext cx="32871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Brainstormen over </a:t>
            </a:r>
            <a:r>
              <a:rPr b="1" lang="en-GB" sz="1600">
                <a:solidFill>
                  <a:schemeClr val="lt1"/>
                </a:solidFill>
              </a:rPr>
              <a:t>USE CASES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9c5d1c9e7_0_172"/>
          <p:cNvSpPr txBox="1"/>
          <p:nvPr/>
        </p:nvSpPr>
        <p:spPr>
          <a:xfrm>
            <a:off x="480475" y="4245525"/>
            <a:ext cx="16464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gf9c5d1c9e7_0_17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Wat is een advertentie?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f9c5d1c9e7_0_172"/>
          <p:cNvSpPr txBox="1"/>
          <p:nvPr/>
        </p:nvSpPr>
        <p:spPr>
          <a:xfrm>
            <a:off x="775000" y="1062864"/>
            <a:ext cx="68241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77" name="Google Shape;477;gf9c5d1c9e7_0_172"/>
          <p:cNvSpPr/>
          <p:nvPr/>
        </p:nvSpPr>
        <p:spPr>
          <a:xfrm>
            <a:off x="1330000" y="1734388"/>
            <a:ext cx="6269100" cy="11697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350">
                <a:solidFill>
                  <a:srgbClr val="202122"/>
                </a:solidFill>
                <a:highlight>
                  <a:schemeClr val="lt1"/>
                </a:highlight>
              </a:rPr>
              <a:t>Een </a:t>
            </a:r>
            <a:r>
              <a:rPr b="1" lang="en-GB" sz="1350">
                <a:solidFill>
                  <a:srgbClr val="202122"/>
                </a:solidFill>
                <a:highlight>
                  <a:schemeClr val="lt1"/>
                </a:highlight>
              </a:rPr>
              <a:t>advertentie</a:t>
            </a:r>
            <a:r>
              <a:rPr lang="en-GB" sz="1350">
                <a:solidFill>
                  <a:srgbClr val="202122"/>
                </a:solidFill>
                <a:highlight>
                  <a:schemeClr val="lt1"/>
                </a:highlight>
              </a:rPr>
              <a:t> is een </a:t>
            </a:r>
            <a:r>
              <a:rPr b="1" lang="en-GB" sz="135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publicatie</a:t>
            </a:r>
            <a:r>
              <a:rPr b="1" lang="en-GB" sz="1350">
                <a:solidFill>
                  <a:srgbClr val="202122"/>
                </a:solidFill>
                <a:highlight>
                  <a:schemeClr val="lt1"/>
                </a:highlight>
              </a:rPr>
              <a:t> </a:t>
            </a:r>
            <a:r>
              <a:rPr lang="en-GB" sz="1350">
                <a:solidFill>
                  <a:srgbClr val="202122"/>
                </a:solidFill>
                <a:highlight>
                  <a:schemeClr val="lt1"/>
                </a:highlight>
              </a:rPr>
              <a:t>die bedoeld is </a:t>
            </a:r>
            <a:r>
              <a:rPr b="1" lang="en-GB" sz="1350">
                <a:solidFill>
                  <a:srgbClr val="202122"/>
                </a:solidFill>
                <a:highlight>
                  <a:schemeClr val="lt1"/>
                </a:highlight>
              </a:rPr>
              <a:t>de lezer</a:t>
            </a:r>
            <a:r>
              <a:rPr lang="en-GB" sz="1350">
                <a:solidFill>
                  <a:srgbClr val="202122"/>
                </a:solidFill>
                <a:highlight>
                  <a:schemeClr val="lt1"/>
                </a:highlight>
              </a:rPr>
              <a:t> ervan te verleiden tot een bepaalde actie, zoals het </a:t>
            </a:r>
            <a:r>
              <a:rPr b="1" lang="en-GB" sz="1350">
                <a:solidFill>
                  <a:srgbClr val="202122"/>
                </a:solidFill>
                <a:highlight>
                  <a:schemeClr val="lt1"/>
                </a:highlight>
              </a:rPr>
              <a:t>kopen </a:t>
            </a:r>
            <a:r>
              <a:rPr lang="en-GB" sz="1350">
                <a:solidFill>
                  <a:srgbClr val="202122"/>
                </a:solidFill>
                <a:highlight>
                  <a:schemeClr val="lt1"/>
                </a:highlight>
              </a:rPr>
              <a:t>van een </a:t>
            </a:r>
            <a:r>
              <a:rPr b="1" lang="en-GB" sz="1350">
                <a:solidFill>
                  <a:srgbClr val="202122"/>
                </a:solidFill>
                <a:highlight>
                  <a:schemeClr val="lt1"/>
                </a:highlight>
              </a:rPr>
              <a:t>product </a:t>
            </a:r>
            <a:r>
              <a:rPr lang="en-GB" sz="1350">
                <a:solidFill>
                  <a:srgbClr val="202122"/>
                </a:solidFill>
                <a:highlight>
                  <a:schemeClr val="lt1"/>
                </a:highlight>
              </a:rPr>
              <a:t>of deelnemen aan een </a:t>
            </a:r>
            <a:r>
              <a:rPr b="1" lang="en-GB" sz="1350">
                <a:solidFill>
                  <a:srgbClr val="202122"/>
                </a:solidFill>
                <a:highlight>
                  <a:schemeClr val="lt1"/>
                </a:highlight>
              </a:rPr>
              <a:t>actie</a:t>
            </a:r>
            <a:r>
              <a:rPr lang="en-GB" sz="1350">
                <a:solidFill>
                  <a:srgbClr val="202122"/>
                </a:solidFill>
                <a:highlight>
                  <a:schemeClr val="lt1"/>
                </a:highlight>
              </a:rPr>
              <a:t>.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78" name="Google Shape;478;gf9c5d1c9e7_0_172"/>
          <p:cNvSpPr/>
          <p:nvPr/>
        </p:nvSpPr>
        <p:spPr>
          <a:xfrm>
            <a:off x="2979450" y="3626325"/>
            <a:ext cx="1458000" cy="57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/>
              <a:t>Publicatie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f9c5d1c9e7_0_172"/>
          <p:cNvSpPr/>
          <p:nvPr/>
        </p:nvSpPr>
        <p:spPr>
          <a:xfrm>
            <a:off x="970975" y="3626325"/>
            <a:ext cx="1458000" cy="57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/>
              <a:t>Actie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f9c5d1c9e7_0_172"/>
          <p:cNvSpPr/>
          <p:nvPr/>
        </p:nvSpPr>
        <p:spPr>
          <a:xfrm>
            <a:off x="4987913" y="3626325"/>
            <a:ext cx="1458000" cy="57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/>
              <a:t>Product</a:t>
            </a:r>
            <a:endParaRPr sz="1300"/>
          </a:p>
        </p:txBody>
      </p:sp>
      <p:sp>
        <p:nvSpPr>
          <p:cNvPr id="481" name="Google Shape;481;gf9c5d1c9e7_0_172"/>
          <p:cNvSpPr/>
          <p:nvPr/>
        </p:nvSpPr>
        <p:spPr>
          <a:xfrm>
            <a:off x="6996400" y="3626325"/>
            <a:ext cx="1458000" cy="57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/>
              <a:t>Lezer</a:t>
            </a:r>
            <a:endParaRPr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797abad529_1_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Soorten advertenties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797abad529_1_1"/>
          <p:cNvSpPr txBox="1"/>
          <p:nvPr/>
        </p:nvSpPr>
        <p:spPr>
          <a:xfrm>
            <a:off x="11404500" y="33303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g1797abad529_1_1"/>
          <p:cNvSpPr/>
          <p:nvPr/>
        </p:nvSpPr>
        <p:spPr>
          <a:xfrm>
            <a:off x="251100" y="1395875"/>
            <a:ext cx="3142500" cy="31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797abad529_1_1"/>
          <p:cNvSpPr/>
          <p:nvPr/>
        </p:nvSpPr>
        <p:spPr>
          <a:xfrm>
            <a:off x="251100" y="1806950"/>
            <a:ext cx="3142500" cy="31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797abad529_1_1"/>
          <p:cNvSpPr/>
          <p:nvPr/>
        </p:nvSpPr>
        <p:spPr>
          <a:xfrm>
            <a:off x="251100" y="2218025"/>
            <a:ext cx="3142500" cy="31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1797abad529_1_1"/>
          <p:cNvSpPr/>
          <p:nvPr/>
        </p:nvSpPr>
        <p:spPr>
          <a:xfrm>
            <a:off x="251100" y="2629100"/>
            <a:ext cx="3142500" cy="31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1797abad529_1_1"/>
          <p:cNvSpPr/>
          <p:nvPr/>
        </p:nvSpPr>
        <p:spPr>
          <a:xfrm>
            <a:off x="251100" y="3040175"/>
            <a:ext cx="3142500" cy="31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797abad529_1_1"/>
          <p:cNvSpPr/>
          <p:nvPr/>
        </p:nvSpPr>
        <p:spPr>
          <a:xfrm>
            <a:off x="251100" y="3451250"/>
            <a:ext cx="3142500" cy="31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797abad529_1_1"/>
          <p:cNvSpPr/>
          <p:nvPr/>
        </p:nvSpPr>
        <p:spPr>
          <a:xfrm>
            <a:off x="251100" y="3862325"/>
            <a:ext cx="3142500" cy="31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797abad529_1_1"/>
          <p:cNvSpPr/>
          <p:nvPr/>
        </p:nvSpPr>
        <p:spPr>
          <a:xfrm>
            <a:off x="251100" y="4273400"/>
            <a:ext cx="3142500" cy="31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797abad529_1_1"/>
          <p:cNvSpPr txBox="1"/>
          <p:nvPr/>
        </p:nvSpPr>
        <p:spPr>
          <a:xfrm>
            <a:off x="251100" y="1347875"/>
            <a:ext cx="31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Links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7" name="Google Shape;497;g1797abad529_1_1"/>
          <p:cNvSpPr txBox="1"/>
          <p:nvPr/>
        </p:nvSpPr>
        <p:spPr>
          <a:xfrm>
            <a:off x="251100" y="1758950"/>
            <a:ext cx="31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Button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g1797abad529_1_1"/>
          <p:cNvSpPr txBox="1"/>
          <p:nvPr/>
        </p:nvSpPr>
        <p:spPr>
          <a:xfrm>
            <a:off x="251100" y="2170025"/>
            <a:ext cx="31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Banners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g1797abad529_1_1"/>
          <p:cNvSpPr txBox="1"/>
          <p:nvPr/>
        </p:nvSpPr>
        <p:spPr>
          <a:xfrm>
            <a:off x="251100" y="2581100"/>
            <a:ext cx="31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Digitale Schermen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0" name="Google Shape;500;g1797abad529_1_1"/>
          <p:cNvSpPr txBox="1"/>
          <p:nvPr/>
        </p:nvSpPr>
        <p:spPr>
          <a:xfrm>
            <a:off x="251100" y="2992175"/>
            <a:ext cx="31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Sms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g1797abad529_1_1"/>
          <p:cNvSpPr txBox="1"/>
          <p:nvPr/>
        </p:nvSpPr>
        <p:spPr>
          <a:xfrm>
            <a:off x="251100" y="3403250"/>
            <a:ext cx="31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Social media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g1797abad529_1_1"/>
          <p:cNvSpPr txBox="1"/>
          <p:nvPr/>
        </p:nvSpPr>
        <p:spPr>
          <a:xfrm>
            <a:off x="251100" y="3814325"/>
            <a:ext cx="31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Splash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3" name="Google Shape;503;g1797abad529_1_1"/>
          <p:cNvSpPr txBox="1"/>
          <p:nvPr/>
        </p:nvSpPr>
        <p:spPr>
          <a:xfrm>
            <a:off x="251100" y="4225400"/>
            <a:ext cx="31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4" name="Google Shape;504;g1797abad529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050" y="1394300"/>
            <a:ext cx="2034149" cy="11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797abad529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732" y="3732100"/>
            <a:ext cx="1847424" cy="91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797abad529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3500" y="3213650"/>
            <a:ext cx="2455701" cy="14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1797abad529_1_1"/>
          <p:cNvPicPr preferRelativeResize="0"/>
          <p:nvPr/>
        </p:nvPicPr>
        <p:blipFill rotWithShape="1">
          <a:blip r:embed="rId6">
            <a:alphaModFix/>
          </a:blip>
          <a:srcRect b="17512" l="0" r="38845" t="0"/>
          <a:stretch/>
        </p:blipFill>
        <p:spPr>
          <a:xfrm>
            <a:off x="4190377" y="1397450"/>
            <a:ext cx="2294550" cy="15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9c5d1c9e7_0_9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Doel van de brainstormsessie</a:t>
            </a: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f9c5d1c9e7_0_92"/>
          <p:cNvSpPr txBox="1"/>
          <p:nvPr/>
        </p:nvSpPr>
        <p:spPr>
          <a:xfrm>
            <a:off x="775000" y="1062864"/>
            <a:ext cx="68241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Informatienoden en use case capteren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High-Level concepten identificeren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Bestaande standaarden of datamodellen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7c39b9eb6b_2_10"/>
          <p:cNvSpPr txBox="1"/>
          <p:nvPr/>
        </p:nvSpPr>
        <p:spPr>
          <a:xfrm>
            <a:off x="628650" y="273850"/>
            <a:ext cx="8583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GB" sz="3200"/>
              <a:t>Welke use cases kunnen we oplijsten? 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17c39b9eb6b_2_10"/>
          <p:cNvSpPr/>
          <p:nvPr/>
        </p:nvSpPr>
        <p:spPr>
          <a:xfrm>
            <a:off x="1437450" y="1798050"/>
            <a:ext cx="6269100" cy="1547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</a:rPr>
              <a:t>Wat wil jij als belanghebbende kunnen realiseren?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6"/>
          <p:cNvSpPr txBox="1"/>
          <p:nvPr/>
        </p:nvSpPr>
        <p:spPr>
          <a:xfrm>
            <a:off x="628650" y="273850"/>
            <a:ext cx="82005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200"/>
              <a:t>1.1 </a:t>
            </a: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is een use case?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6"/>
          <p:cNvSpPr/>
          <p:nvPr/>
        </p:nvSpPr>
        <p:spPr>
          <a:xfrm>
            <a:off x="1437450" y="1798050"/>
            <a:ext cx="6269100" cy="1547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2000">
                <a:solidFill>
                  <a:srgbClr val="242424"/>
                </a:solidFill>
                <a:highlight>
                  <a:srgbClr val="FFFFFF"/>
                </a:highlight>
              </a:rPr>
              <a:t>Een specifieke situatie voor gegevensuitwisseling waarvoor de data standaard gebruikt kan worden of een interactiemoment met systemen en/ of mensen.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9c5d1c9e7_0_150"/>
          <p:cNvSpPr txBox="1"/>
          <p:nvPr/>
        </p:nvSpPr>
        <p:spPr>
          <a:xfrm>
            <a:off x="628650" y="260403"/>
            <a:ext cx="82005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200"/>
              <a:t>1.2 </a:t>
            </a: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Voorbeeld use case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f9c5d1c9e7_0_150"/>
          <p:cNvSpPr/>
          <p:nvPr/>
        </p:nvSpPr>
        <p:spPr>
          <a:xfrm>
            <a:off x="1290650" y="1024275"/>
            <a:ext cx="4202100" cy="875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</a:rPr>
              <a:t>Ik ben een lokale handelaar en wens mijn promoties </a:t>
            </a:r>
            <a:r>
              <a:rPr b="1" lang="en-GB" sz="15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van</a:t>
            </a:r>
            <a:r>
              <a:rPr b="1" lang="en-GB" sz="1500">
                <a:solidFill>
                  <a:schemeClr val="dk1"/>
                </a:solidFill>
              </a:rPr>
              <a:t> mijn producten aan te bieden aan mijn doelpubliek.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532" name="Google Shape;532;gf9c5d1c9e7_0_150"/>
          <p:cNvSpPr/>
          <p:nvPr/>
        </p:nvSpPr>
        <p:spPr>
          <a:xfrm>
            <a:off x="1238250" y="3050850"/>
            <a:ext cx="4202100" cy="875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</a:rPr>
              <a:t>Als lokale handelaar wens ik zicht te krijgen op het aantal kliks naar mijn site.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533" name="Google Shape;533;gf9c5d1c9e7_0_150"/>
          <p:cNvSpPr/>
          <p:nvPr/>
        </p:nvSpPr>
        <p:spPr>
          <a:xfrm>
            <a:off x="4160875" y="2037563"/>
            <a:ext cx="4202100" cy="875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</a:rPr>
              <a:t>Als stad wil ik dat de kosten van de advertentie campagne correct worden bijgehouden.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534" name="Google Shape;534;gf9c5d1c9e7_0_150"/>
          <p:cNvSpPr/>
          <p:nvPr/>
        </p:nvSpPr>
        <p:spPr>
          <a:xfrm>
            <a:off x="4160875" y="4043700"/>
            <a:ext cx="4202100" cy="875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Als stad/gemeente wil ik de historische data van de campagnes kunnen bewaren om de effectiviteit van toekomstige campagnes te bepalen.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ee134c457_1_37"/>
          <p:cNvSpPr txBox="1"/>
          <p:nvPr/>
        </p:nvSpPr>
        <p:spPr>
          <a:xfrm>
            <a:off x="628650" y="273850"/>
            <a:ext cx="82005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200"/>
              <a:t>1.3</a:t>
            </a:r>
            <a:r>
              <a:rPr b="1" lang="en-GB" sz="3200"/>
              <a:t> Tijd voor actie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g14ee134c457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50" y="1169475"/>
            <a:ext cx="3403250" cy="2679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1" name="Google Shape;541;g14ee134c457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650" y="2169300"/>
            <a:ext cx="3302002" cy="261597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7c39b9eb6b_2_2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2. Welke concepten zijn noodzakelijk?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7c39b9eb6b_2_20"/>
          <p:cNvSpPr/>
          <p:nvPr/>
        </p:nvSpPr>
        <p:spPr>
          <a:xfrm>
            <a:off x="1437450" y="1798050"/>
            <a:ext cx="6269100" cy="1547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</a:rPr>
              <a:t>Welke hoofd-elementen vormen de use cases en kunnen deze verwezenlijken?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9e5eed491_2_5"/>
          <p:cNvSpPr txBox="1"/>
          <p:nvPr/>
        </p:nvSpPr>
        <p:spPr>
          <a:xfrm>
            <a:off x="628650" y="273850"/>
            <a:ext cx="82005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200"/>
              <a:t>2.1 </a:t>
            </a: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Voorbeeld concept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f9e5eed491_2_5"/>
          <p:cNvSpPr/>
          <p:nvPr/>
        </p:nvSpPr>
        <p:spPr>
          <a:xfrm>
            <a:off x="1050900" y="3715175"/>
            <a:ext cx="1458000" cy="57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/>
              <a:t>Lokale handelaar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f9e5eed491_2_5"/>
          <p:cNvSpPr/>
          <p:nvPr/>
        </p:nvSpPr>
        <p:spPr>
          <a:xfrm>
            <a:off x="4979117" y="3715175"/>
            <a:ext cx="1458000" cy="57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/>
              <a:t>Producten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f9e5eed491_2_5"/>
          <p:cNvSpPr/>
          <p:nvPr/>
        </p:nvSpPr>
        <p:spPr>
          <a:xfrm>
            <a:off x="6943225" y="3715175"/>
            <a:ext cx="1458000" cy="57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/>
              <a:t>Doelpubliek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f9e5eed491_2_5"/>
          <p:cNvSpPr/>
          <p:nvPr/>
        </p:nvSpPr>
        <p:spPr>
          <a:xfrm>
            <a:off x="3015008" y="3715175"/>
            <a:ext cx="1458000" cy="57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/>
              <a:t>Promoties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f9e5eed491_2_5"/>
          <p:cNvSpPr/>
          <p:nvPr/>
        </p:nvSpPr>
        <p:spPr>
          <a:xfrm>
            <a:off x="1437450" y="1798050"/>
            <a:ext cx="6269100" cy="1547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</a:rPr>
              <a:t>Ik ben een </a:t>
            </a:r>
            <a:r>
              <a:rPr b="1" lang="en-GB" sz="2000">
                <a:solidFill>
                  <a:schemeClr val="dk1"/>
                </a:solidFill>
                <a:highlight>
                  <a:schemeClr val="accent1"/>
                </a:highlight>
              </a:rPr>
              <a:t>lokale handelaar</a:t>
            </a:r>
            <a:r>
              <a:rPr b="1" lang="en-GB" sz="2000">
                <a:solidFill>
                  <a:schemeClr val="dk1"/>
                </a:solidFill>
              </a:rPr>
              <a:t> en wens mijn </a:t>
            </a:r>
            <a:r>
              <a:rPr b="1" lang="en-GB" sz="2000">
                <a:solidFill>
                  <a:schemeClr val="dk1"/>
                </a:solidFill>
                <a:highlight>
                  <a:schemeClr val="accent1"/>
                </a:highlight>
              </a:rPr>
              <a:t>promoties</a:t>
            </a:r>
            <a:r>
              <a:rPr b="1" lang="en-GB" sz="2000">
                <a:solidFill>
                  <a:schemeClr val="dk1"/>
                </a:solidFill>
              </a:rPr>
              <a:t> </a:t>
            </a:r>
            <a:r>
              <a:rPr b="1" lang="en-GB" sz="20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van</a:t>
            </a:r>
            <a:r>
              <a:rPr b="1" lang="en-GB" sz="2000">
                <a:solidFill>
                  <a:schemeClr val="dk1"/>
                </a:solidFill>
              </a:rPr>
              <a:t> mijn </a:t>
            </a:r>
            <a:r>
              <a:rPr b="1" lang="en-GB" sz="2000">
                <a:solidFill>
                  <a:schemeClr val="dk1"/>
                </a:solidFill>
                <a:highlight>
                  <a:schemeClr val="accent1"/>
                </a:highlight>
              </a:rPr>
              <a:t>producten</a:t>
            </a:r>
            <a:r>
              <a:rPr b="1" lang="en-GB" sz="2000">
                <a:solidFill>
                  <a:schemeClr val="dk1"/>
                </a:solidFill>
              </a:rPr>
              <a:t> aan te bieden aan mijn </a:t>
            </a:r>
            <a:r>
              <a:rPr b="1" lang="en-GB" sz="2000">
                <a:solidFill>
                  <a:schemeClr val="dk1"/>
                </a:solidFill>
                <a:highlight>
                  <a:schemeClr val="accent1"/>
                </a:highlight>
              </a:rPr>
              <a:t>doelpubliek</a:t>
            </a:r>
            <a:endParaRPr b="1" sz="3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4ee134c457_1_14"/>
          <p:cNvSpPr txBox="1"/>
          <p:nvPr/>
        </p:nvSpPr>
        <p:spPr>
          <a:xfrm>
            <a:off x="628650" y="273850"/>
            <a:ext cx="82005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200"/>
              <a:t>2.2 Tijd voor actie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g14ee134c457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50" y="1169475"/>
            <a:ext cx="3403250" cy="2679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4" name="Google Shape;564;g14ee134c457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650" y="2169300"/>
            <a:ext cx="3302002" cy="261597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"/>
          <p:cNvSpPr txBox="1"/>
          <p:nvPr/>
        </p:nvSpPr>
        <p:spPr>
          <a:xfrm>
            <a:off x="628651" y="260398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5" name="Google Shape;195;p3"/>
          <p:cNvGraphicFramePr/>
          <p:nvPr/>
        </p:nvGraphicFramePr>
        <p:xfrm>
          <a:off x="930300" y="854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{01E137E3-9349-4D0E-BE24-82AFFF9CEDCD}</a:tableStyleId>
              </a:tblPr>
              <a:tblGrid>
                <a:gridCol w="2322375"/>
                <a:gridCol w="2322375"/>
                <a:gridCol w="2322375"/>
              </a:tblGrid>
              <a:tr h="397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09u0</a:t>
                      </a:r>
                      <a:r>
                        <a:rPr lang="en-GB"/>
                        <a:t>5</a:t>
                      </a:r>
                      <a:r>
                        <a:rPr lang="en-GB" sz="1400" u="none" cap="none" strike="noStrike"/>
                        <a:t> - 09u</a:t>
                      </a:r>
                      <a:r>
                        <a:rPr lang="en-GB"/>
                        <a:t>2</a:t>
                      </a: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Tour de table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Stakeholders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7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09u</a:t>
                      </a:r>
                      <a:r>
                        <a:rPr lang="en-GB"/>
                        <a:t>2</a:t>
                      </a:r>
                      <a:r>
                        <a:rPr lang="en-GB" sz="1400" u="none" cap="none" strike="noStrike"/>
                        <a:t>0 - 09u3</a:t>
                      </a:r>
                      <a:r>
                        <a:rPr lang="en-GB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Aanleiding en context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extLst>
                            <a:ext uri="http://customooxmlschemas.google.com/">
                              <go:slidesCustomData xmlns:go="http://customooxmlschemas.google.com/" textRoundtripDataId="0"/>
                            </a:ext>
                          </a:extLst>
                        </a:rPr>
                        <a:t>Stad Halle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7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09u</a:t>
                      </a:r>
                      <a:r>
                        <a:rPr lang="en-GB"/>
                        <a:t>30</a:t>
                      </a:r>
                      <a:r>
                        <a:rPr lang="en-GB" sz="1400" u="none" cap="none" strike="noStrike"/>
                        <a:t> - 0</a:t>
                      </a:r>
                      <a:r>
                        <a:rPr lang="en-GB"/>
                        <a:t>9</a:t>
                      </a:r>
                      <a:r>
                        <a:rPr lang="en-GB" sz="1400" u="none" cap="none" strike="noStrike"/>
                        <a:t>u</a:t>
                      </a:r>
                      <a:r>
                        <a:rPr lang="en-GB"/>
                        <a:t>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Introductie OSLO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Digitaal Vlaanderen - OSLO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7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09</a:t>
                      </a:r>
                      <a:r>
                        <a:rPr lang="en-GB" sz="1400" u="none" cap="none" strike="noStrike"/>
                        <a:t>u</a:t>
                      </a:r>
                      <a:r>
                        <a:rPr lang="en-GB"/>
                        <a:t>4</a:t>
                      </a:r>
                      <a:r>
                        <a:rPr lang="en-GB" sz="1400" u="none" cap="none" strike="noStrike"/>
                        <a:t>0 - </a:t>
                      </a:r>
                      <a:r>
                        <a:rPr lang="en-GB"/>
                        <a:t>09</a:t>
                      </a:r>
                      <a:r>
                        <a:rPr lang="en-GB" sz="1400" u="none" cap="none" strike="noStrike"/>
                        <a:t>u</a:t>
                      </a:r>
                      <a:r>
                        <a:rPr lang="en-GB"/>
                        <a:t>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Introductie VLOCA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Digitaal Vlaanderen - VLOCA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09u50 - 10u05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Inspiratie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Digitaal Vlaanderen - OSLO &amp; VLOCA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10u05 - 10u</a:t>
                      </a:r>
                      <a:r>
                        <a:rPr lang="en-GB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Pauze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/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7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10u2</a:t>
                      </a:r>
                      <a:r>
                        <a:rPr lang="en-GB"/>
                        <a:t>0</a:t>
                      </a:r>
                      <a:r>
                        <a:rPr lang="en-GB" sz="1400" u="none" cap="none" strike="noStrike"/>
                        <a:t> - 11u</a:t>
                      </a:r>
                      <a:r>
                        <a:rPr lang="en-GB"/>
                        <a:t>3</a:t>
                      </a:r>
                      <a:r>
                        <a:rPr lang="en-GB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Brainstormsessie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Digitaal Vlaanderen - OSLO </a:t>
                      </a:r>
                      <a:r>
                        <a:rPr lang="en-GB"/>
                        <a:t>&amp; VLOCA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5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11u</a:t>
                      </a:r>
                      <a:r>
                        <a:rPr lang="en-GB"/>
                        <a:t>3</a:t>
                      </a:r>
                      <a:r>
                        <a:rPr lang="en-GB" sz="1400" u="none" cap="none" strike="noStrike"/>
                        <a:t>0 - 11u</a:t>
                      </a:r>
                      <a:r>
                        <a:rPr lang="en-GB"/>
                        <a:t>45</a:t>
                      </a:r>
                      <a:r>
                        <a:rPr lang="en-GB" sz="1400" u="none" cap="none" strike="noStrike"/>
                        <a:t>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Q&amp;A en volgende stappen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Digitaal Vlaanderen - OSLO </a:t>
                      </a:r>
                      <a:r>
                        <a:rPr lang="en-GB"/>
                        <a:t>&amp; VLOCA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7c39b9eb6b_2_2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3. Welke data modellen kennen jullie al over dit topic?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83fc2c1d91_0_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4</a:t>
            </a:r>
            <a:r>
              <a:rPr b="1" lang="en-GB" sz="3200"/>
              <a:t>. </a:t>
            </a:r>
            <a:r>
              <a:rPr b="1" lang="en-GB" sz="3200"/>
              <a:t>Zijn er gelijkaardige initiatieven die inspirerend kunnen werken?</a:t>
            </a:r>
            <a:endParaRPr b="1"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a15db3b28_0_76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fa15db3b28_0_76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fa15db3b28_0_76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en Next Steps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gfa15db3b28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7"/>
          <p:cNvSpPr txBox="1"/>
          <p:nvPr/>
        </p:nvSpPr>
        <p:spPr>
          <a:xfrm>
            <a:off x="1172900" y="680900"/>
            <a:ext cx="2154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we…?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7"/>
          <p:cNvSpPr txBox="1"/>
          <p:nvPr/>
        </p:nvSpPr>
        <p:spPr>
          <a:xfrm>
            <a:off x="5628525" y="104750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… toevoegen?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7"/>
          <p:cNvSpPr txBox="1"/>
          <p:nvPr/>
        </p:nvSpPr>
        <p:spPr>
          <a:xfrm>
            <a:off x="628650" y="213115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…?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37"/>
          <p:cNvSpPr txBox="1"/>
          <p:nvPr/>
        </p:nvSpPr>
        <p:spPr>
          <a:xfrm>
            <a:off x="5783925" y="270862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…?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5"/>
          <p:cNvGrpSpPr/>
          <p:nvPr/>
        </p:nvGrpSpPr>
        <p:grpSpPr>
          <a:xfrm>
            <a:off x="625236" y="1367713"/>
            <a:ext cx="478299" cy="478299"/>
            <a:chOff x="4640263" y="1219200"/>
            <a:chExt cx="123825" cy="123825"/>
          </a:xfrm>
        </p:grpSpPr>
        <p:sp>
          <p:nvSpPr>
            <p:cNvPr id="597" name="Google Shape;597;p35"/>
            <p:cNvSpPr/>
            <p:nvPr/>
          </p:nvSpPr>
          <p:spPr>
            <a:xfrm>
              <a:off x="4673600" y="1285875"/>
              <a:ext cx="22225" cy="22225"/>
            </a:xfrm>
            <a:custGeom>
              <a:rect b="b" l="l" r="r" t="t"/>
              <a:pathLst>
                <a:path extrusionOk="0" h="100" w="106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652963" y="1265238"/>
              <a:ext cx="65088" cy="65088"/>
            </a:xfrm>
            <a:custGeom>
              <a:rect b="b" l="l" r="r" t="t"/>
              <a:pathLst>
                <a:path extrusionOk="0" h="304" w="304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703763" y="1233488"/>
              <a:ext cx="47625" cy="47625"/>
            </a:xfrm>
            <a:custGeom>
              <a:rect b="b" l="l" r="r" t="t"/>
              <a:pathLst>
                <a:path extrusionOk="0" h="223" w="224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719638" y="1249363"/>
              <a:ext cx="17463" cy="15875"/>
            </a:xfrm>
            <a:custGeom>
              <a:rect b="b" l="l" r="r" t="t"/>
              <a:pathLst>
                <a:path extrusionOk="0" h="79" w="8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640263" y="1219200"/>
              <a:ext cx="123825" cy="123825"/>
            </a:xfrm>
            <a:custGeom>
              <a:rect b="b" l="l" r="r" t="t"/>
              <a:pathLst>
                <a:path extrusionOk="0" h="78" w="78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35"/>
          <p:cNvGrpSpPr/>
          <p:nvPr/>
        </p:nvGrpSpPr>
        <p:grpSpPr>
          <a:xfrm>
            <a:off x="630429" y="1990455"/>
            <a:ext cx="470610" cy="478327"/>
            <a:chOff x="6215424" y="4028218"/>
            <a:chExt cx="202814" cy="206140"/>
          </a:xfrm>
        </p:grpSpPr>
        <p:sp>
          <p:nvSpPr>
            <p:cNvPr id="603" name="Google Shape;603;p35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6215424" y="4028218"/>
              <a:ext cx="202814" cy="206140"/>
            </a:xfrm>
            <a:custGeom>
              <a:rect b="b" l="l" r="r" t="t"/>
              <a:pathLst>
                <a:path extrusionOk="0" h="62" w="61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35"/>
          <p:cNvGrpSpPr/>
          <p:nvPr/>
        </p:nvGrpSpPr>
        <p:grpSpPr>
          <a:xfrm>
            <a:off x="625274" y="3229122"/>
            <a:ext cx="471655" cy="471655"/>
            <a:chOff x="4287838" y="1854201"/>
            <a:chExt cx="149225" cy="149225"/>
          </a:xfrm>
        </p:grpSpPr>
        <p:sp>
          <p:nvSpPr>
            <p:cNvPr id="609" name="Google Shape;609;p35"/>
            <p:cNvSpPr/>
            <p:nvPr/>
          </p:nvSpPr>
          <p:spPr>
            <a:xfrm>
              <a:off x="4287838" y="1854201"/>
              <a:ext cx="149225" cy="149225"/>
            </a:xfrm>
            <a:custGeom>
              <a:rect b="b" l="l" r="r" t="t"/>
              <a:pathLst>
                <a:path extrusionOk="0" h="94" w="94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0" name="Google Shape;610;p35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611" name="Google Shape;611;p35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612" name="Google Shape;612;p35"/>
            <p:cNvSpPr/>
            <p:nvPr/>
          </p:nvSpPr>
          <p:spPr>
            <a:xfrm>
              <a:off x="4308475" y="1881188"/>
              <a:ext cx="101600" cy="96838"/>
            </a:xfrm>
            <a:custGeom>
              <a:rect b="b" l="l" r="r" t="t"/>
              <a:pathLst>
                <a:path extrusionOk="0" h="125" w="131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p35"/>
          <p:cNvSpPr/>
          <p:nvPr/>
        </p:nvSpPr>
        <p:spPr>
          <a:xfrm>
            <a:off x="628651" y="2613201"/>
            <a:ext cx="471488" cy="471488"/>
          </a:xfrm>
          <a:custGeom>
            <a:rect b="b" l="l" r="r" t="t"/>
            <a:pathLst>
              <a:path extrusionOk="0" h="346" w="346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5"/>
          <p:cNvSpPr txBox="1"/>
          <p:nvPr/>
        </p:nvSpPr>
        <p:spPr>
          <a:xfrm>
            <a:off x="1267626" y="1454825"/>
            <a:ext cx="603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 de input van de brainstorm oefening + design sessie.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5"/>
          <p:cNvSpPr txBox="1"/>
          <p:nvPr/>
        </p:nvSpPr>
        <p:spPr>
          <a:xfrm>
            <a:off x="1267622" y="1962635"/>
            <a:ext cx="631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 verslag van deze werkgroep. Feedback is zeker welkom!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5"/>
          <p:cNvSpPr txBox="1"/>
          <p:nvPr/>
        </p:nvSpPr>
        <p:spPr>
          <a:xfrm>
            <a:off x="1267621" y="2556454"/>
            <a:ext cx="524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Verder onderzoek en voorbereiding van de eerste thematische werkgroep.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5"/>
          <p:cNvSpPr txBox="1"/>
          <p:nvPr/>
        </p:nvSpPr>
        <p:spPr>
          <a:xfrm>
            <a:off x="1267620" y="3289723"/>
            <a:ext cx="360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Informatie verzamelen via GitHub!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4"/>
          <p:cNvSpPr txBox="1"/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OSLO tijdslijn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4"/>
          <p:cNvSpPr txBox="1"/>
          <p:nvPr/>
        </p:nvSpPr>
        <p:spPr>
          <a:xfrm>
            <a:off x="628651" y="958368"/>
            <a:ext cx="78867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Thematische werkgroep</a:t>
            </a:r>
            <a:r>
              <a:rPr lang="en-GB" sz="1800"/>
              <a:t> 1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 </a:t>
            </a:r>
            <a:r>
              <a:rPr b="1" lang="en-GB" sz="1800"/>
              <a:t>maandag 5 of 12 December: 09u00 - 12u00</a:t>
            </a: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Schrijf u in via </a:t>
            </a:r>
            <a:r>
              <a:rPr lang="en-GB" sz="1800"/>
              <a:t>volgende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link:</a:t>
            </a:r>
            <a:r>
              <a:rPr lang="en-GB" sz="1800"/>
              <a:t>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1ste thematische werkgroep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5" name="Google Shape;625;p34"/>
          <p:cNvCxnSpPr>
            <a:stCxn id="626" idx="2"/>
          </p:cNvCxnSpPr>
          <p:nvPr/>
        </p:nvCxnSpPr>
        <p:spPr>
          <a:xfrm flipH="1">
            <a:off x="2686313" y="3159321"/>
            <a:ext cx="9000" cy="5559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627" name="Google Shape;627;p34"/>
          <p:cNvCxnSpPr>
            <a:stCxn id="628" idx="2"/>
          </p:cNvCxnSpPr>
          <p:nvPr/>
        </p:nvCxnSpPr>
        <p:spPr>
          <a:xfrm>
            <a:off x="4274049" y="3176119"/>
            <a:ext cx="2100" cy="3240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629" name="Google Shape;629;p34"/>
          <p:cNvCxnSpPr>
            <a:stCxn id="630" idx="2"/>
            <a:endCxn id="631" idx="0"/>
          </p:cNvCxnSpPr>
          <p:nvPr/>
        </p:nvCxnSpPr>
        <p:spPr>
          <a:xfrm>
            <a:off x="3485812" y="3869813"/>
            <a:ext cx="0" cy="2529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632" name="Google Shape;632;p34"/>
          <p:cNvCxnSpPr/>
          <p:nvPr/>
        </p:nvCxnSpPr>
        <p:spPr>
          <a:xfrm>
            <a:off x="1567514" y="3869825"/>
            <a:ext cx="0" cy="2529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633" name="Google Shape;633;p34"/>
          <p:cNvCxnSpPr>
            <a:endCxn id="634" idx="0"/>
          </p:cNvCxnSpPr>
          <p:nvPr/>
        </p:nvCxnSpPr>
        <p:spPr>
          <a:xfrm flipH="1">
            <a:off x="4894889" y="3863116"/>
            <a:ext cx="4500" cy="2907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635" name="Google Shape;635;p34"/>
          <p:cNvSpPr txBox="1"/>
          <p:nvPr/>
        </p:nvSpPr>
        <p:spPr>
          <a:xfrm>
            <a:off x="634000" y="3643350"/>
            <a:ext cx="814800" cy="228600"/>
          </a:xfrm>
          <a:prstGeom prst="rect">
            <a:avLst/>
          </a:prstGeom>
          <a:solidFill>
            <a:srgbClr val="F0D70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November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4"/>
          <p:cNvSpPr/>
          <p:nvPr/>
        </p:nvSpPr>
        <p:spPr>
          <a:xfrm rot="5400000">
            <a:off x="7765275" y="3569874"/>
            <a:ext cx="456900" cy="1554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34"/>
          <p:cNvCxnSpPr/>
          <p:nvPr/>
        </p:nvCxnSpPr>
        <p:spPr>
          <a:xfrm>
            <a:off x="768626" y="3135630"/>
            <a:ext cx="900" cy="4191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638" name="Google Shape;638;p34"/>
          <p:cNvCxnSpPr/>
          <p:nvPr/>
        </p:nvCxnSpPr>
        <p:spPr>
          <a:xfrm>
            <a:off x="7076953" y="3135623"/>
            <a:ext cx="0" cy="477000"/>
          </a:xfrm>
          <a:prstGeom prst="straightConnector1">
            <a:avLst/>
          </a:prstGeom>
          <a:noFill/>
          <a:ln cap="sq" cmpd="sng" w="12700">
            <a:solidFill>
              <a:srgbClr val="454034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639" name="Google Shape;639;p34"/>
          <p:cNvSpPr txBox="1"/>
          <p:nvPr/>
        </p:nvSpPr>
        <p:spPr>
          <a:xfrm>
            <a:off x="1448801" y="3642125"/>
            <a:ext cx="814800" cy="227700"/>
          </a:xfrm>
          <a:prstGeom prst="rect">
            <a:avLst/>
          </a:prstGeom>
          <a:solidFill>
            <a:srgbClr val="6B6B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lt1"/>
                </a:solidFill>
              </a:rPr>
              <a:t>December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2263600" y="3637950"/>
            <a:ext cx="814800" cy="227700"/>
          </a:xfrm>
          <a:prstGeom prst="rect">
            <a:avLst/>
          </a:prstGeom>
          <a:solidFill>
            <a:srgbClr val="F0D70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januari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4"/>
          <p:cNvSpPr txBox="1"/>
          <p:nvPr/>
        </p:nvSpPr>
        <p:spPr>
          <a:xfrm>
            <a:off x="3078412" y="3642113"/>
            <a:ext cx="814800" cy="227700"/>
          </a:xfrm>
          <a:prstGeom prst="rect">
            <a:avLst/>
          </a:prstGeom>
          <a:solidFill>
            <a:srgbClr val="6B6B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lt1"/>
                </a:solidFill>
              </a:rPr>
              <a:t>februari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3893200" y="3635938"/>
            <a:ext cx="814800" cy="227700"/>
          </a:xfrm>
          <a:prstGeom prst="rect">
            <a:avLst/>
          </a:prstGeom>
          <a:solidFill>
            <a:srgbClr val="F0D70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maart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4708000" y="3640400"/>
            <a:ext cx="814800" cy="227700"/>
          </a:xfrm>
          <a:prstGeom prst="rect">
            <a:avLst/>
          </a:prstGeom>
          <a:solidFill>
            <a:srgbClr val="6B6B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lt1"/>
                </a:solidFill>
              </a:rPr>
              <a:t>april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5496275" y="3640400"/>
            <a:ext cx="814800" cy="227700"/>
          </a:xfrm>
          <a:prstGeom prst="rect">
            <a:avLst/>
          </a:prstGeom>
          <a:solidFill>
            <a:srgbClr val="F0D70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mei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4"/>
          <p:cNvSpPr txBox="1"/>
          <p:nvPr/>
        </p:nvSpPr>
        <p:spPr>
          <a:xfrm>
            <a:off x="6311074" y="3648288"/>
            <a:ext cx="814800" cy="227700"/>
          </a:xfrm>
          <a:prstGeom prst="rect">
            <a:avLst/>
          </a:prstGeom>
          <a:solidFill>
            <a:srgbClr val="6B6B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lt1"/>
                </a:solidFill>
              </a:rPr>
              <a:t>juni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4"/>
          <p:cNvSpPr txBox="1"/>
          <p:nvPr/>
        </p:nvSpPr>
        <p:spPr>
          <a:xfrm>
            <a:off x="214676" y="279789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werkgroep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4"/>
          <p:cNvSpPr txBox="1"/>
          <p:nvPr/>
        </p:nvSpPr>
        <p:spPr>
          <a:xfrm>
            <a:off x="1301791" y="4122861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1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4"/>
          <p:cNvSpPr txBox="1"/>
          <p:nvPr/>
        </p:nvSpPr>
        <p:spPr>
          <a:xfrm>
            <a:off x="2140913" y="2807721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2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4"/>
          <p:cNvSpPr txBox="1"/>
          <p:nvPr/>
        </p:nvSpPr>
        <p:spPr>
          <a:xfrm>
            <a:off x="2931398" y="412285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3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4"/>
          <p:cNvSpPr txBox="1"/>
          <p:nvPr/>
        </p:nvSpPr>
        <p:spPr>
          <a:xfrm>
            <a:off x="3719649" y="279091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4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4"/>
          <p:cNvSpPr txBox="1"/>
          <p:nvPr/>
        </p:nvSpPr>
        <p:spPr>
          <a:xfrm>
            <a:off x="4340489" y="415381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publieke reviewperiode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4"/>
          <p:cNvSpPr txBox="1"/>
          <p:nvPr/>
        </p:nvSpPr>
        <p:spPr>
          <a:xfrm>
            <a:off x="6522545" y="275844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 publieke reviewperiode</a:t>
            </a:r>
            <a:endParaRPr b="1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4"/>
          <p:cNvSpPr/>
          <p:nvPr/>
        </p:nvSpPr>
        <p:spPr>
          <a:xfrm rot="-5400000">
            <a:off x="5870675" y="2928475"/>
            <a:ext cx="221100" cy="2172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35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4"/>
          <p:cNvSpPr txBox="1"/>
          <p:nvPr/>
        </p:nvSpPr>
        <p:spPr>
          <a:xfrm>
            <a:off x="5325270" y="4152905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 van de draft specificatie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4"/>
          <p:cNvSpPr/>
          <p:nvPr/>
        </p:nvSpPr>
        <p:spPr>
          <a:xfrm>
            <a:off x="634000" y="3428925"/>
            <a:ext cx="1629600" cy="219000"/>
          </a:xfrm>
          <a:prstGeom prst="rect">
            <a:avLst/>
          </a:prstGeom>
          <a:solidFill>
            <a:srgbClr val="88848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4"/>
          <p:cNvSpPr txBox="1"/>
          <p:nvPr/>
        </p:nvSpPr>
        <p:spPr>
          <a:xfrm>
            <a:off x="7099350" y="3648300"/>
            <a:ext cx="814800" cy="227700"/>
          </a:xfrm>
          <a:prstGeom prst="rect">
            <a:avLst/>
          </a:prstGeom>
          <a:solidFill>
            <a:srgbClr val="F0D70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juli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4"/>
          <p:cNvSpPr/>
          <p:nvPr/>
        </p:nvSpPr>
        <p:spPr>
          <a:xfrm>
            <a:off x="679537" y="2337659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B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4"/>
          <p:cNvSpPr txBox="1"/>
          <p:nvPr/>
        </p:nvSpPr>
        <p:spPr>
          <a:xfrm>
            <a:off x="214676" y="210334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4"/>
          <p:cNvSpPr/>
          <p:nvPr/>
        </p:nvSpPr>
        <p:spPr>
          <a:xfrm>
            <a:off x="2263600" y="3429300"/>
            <a:ext cx="5650500" cy="219000"/>
          </a:xfrm>
          <a:prstGeom prst="rect">
            <a:avLst/>
          </a:prstGeom>
          <a:solidFill>
            <a:srgbClr val="88848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4f1b7bb2bc_0_3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VLOCA</a:t>
            </a:r>
            <a:r>
              <a:rPr b="1" lang="en-GB" sz="3200"/>
              <a:t> tijdslijn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14f1b7bb2bc_0_38"/>
          <p:cNvSpPr txBox="1"/>
          <p:nvPr/>
        </p:nvSpPr>
        <p:spPr>
          <a:xfrm>
            <a:off x="370625" y="2454513"/>
            <a:ext cx="814800" cy="228600"/>
          </a:xfrm>
          <a:prstGeom prst="rect">
            <a:avLst/>
          </a:prstGeom>
          <a:solidFill>
            <a:srgbClr val="F0D70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Okt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14f1b7bb2bc_0_38"/>
          <p:cNvSpPr txBox="1"/>
          <p:nvPr/>
        </p:nvSpPr>
        <p:spPr>
          <a:xfrm>
            <a:off x="1185426" y="2453288"/>
            <a:ext cx="814800" cy="227700"/>
          </a:xfrm>
          <a:prstGeom prst="rect">
            <a:avLst/>
          </a:prstGeom>
          <a:solidFill>
            <a:srgbClr val="6B6B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lt1"/>
                </a:solidFill>
              </a:rPr>
              <a:t>Nov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14f1b7bb2bc_0_38"/>
          <p:cNvSpPr txBox="1"/>
          <p:nvPr/>
        </p:nvSpPr>
        <p:spPr>
          <a:xfrm>
            <a:off x="2000225" y="2449113"/>
            <a:ext cx="814800" cy="227700"/>
          </a:xfrm>
          <a:prstGeom prst="rect">
            <a:avLst/>
          </a:prstGeom>
          <a:solidFill>
            <a:srgbClr val="F0D70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Dec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14f1b7bb2bc_0_38"/>
          <p:cNvSpPr txBox="1"/>
          <p:nvPr/>
        </p:nvSpPr>
        <p:spPr>
          <a:xfrm>
            <a:off x="2815037" y="2453276"/>
            <a:ext cx="814800" cy="227700"/>
          </a:xfrm>
          <a:prstGeom prst="rect">
            <a:avLst/>
          </a:prstGeom>
          <a:solidFill>
            <a:srgbClr val="6B6B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lt1"/>
                </a:solidFill>
              </a:rPr>
              <a:t>Jan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14f1b7bb2bc_0_38"/>
          <p:cNvSpPr txBox="1"/>
          <p:nvPr/>
        </p:nvSpPr>
        <p:spPr>
          <a:xfrm>
            <a:off x="3629825" y="2447101"/>
            <a:ext cx="814800" cy="227700"/>
          </a:xfrm>
          <a:prstGeom prst="rect">
            <a:avLst/>
          </a:prstGeom>
          <a:solidFill>
            <a:srgbClr val="F0D70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Feb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14f1b7bb2bc_0_38"/>
          <p:cNvSpPr txBox="1"/>
          <p:nvPr/>
        </p:nvSpPr>
        <p:spPr>
          <a:xfrm>
            <a:off x="4444625" y="2451563"/>
            <a:ext cx="814800" cy="227700"/>
          </a:xfrm>
          <a:prstGeom prst="rect">
            <a:avLst/>
          </a:prstGeom>
          <a:solidFill>
            <a:srgbClr val="6B6B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lt1"/>
                </a:solidFill>
              </a:rPr>
              <a:t>Mar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14f1b7bb2bc_0_38"/>
          <p:cNvSpPr txBox="1"/>
          <p:nvPr/>
        </p:nvSpPr>
        <p:spPr>
          <a:xfrm>
            <a:off x="5232900" y="2451563"/>
            <a:ext cx="814800" cy="227700"/>
          </a:xfrm>
          <a:prstGeom prst="rect">
            <a:avLst/>
          </a:prstGeom>
          <a:solidFill>
            <a:srgbClr val="F0D70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Apr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4f1b7bb2bc_0_38"/>
          <p:cNvSpPr txBox="1"/>
          <p:nvPr/>
        </p:nvSpPr>
        <p:spPr>
          <a:xfrm>
            <a:off x="6047699" y="2459451"/>
            <a:ext cx="814800" cy="227700"/>
          </a:xfrm>
          <a:prstGeom prst="rect">
            <a:avLst/>
          </a:prstGeom>
          <a:solidFill>
            <a:srgbClr val="6B6B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lt1"/>
                </a:solidFill>
              </a:rPr>
              <a:t>May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4f1b7bb2bc_0_38"/>
          <p:cNvSpPr/>
          <p:nvPr/>
        </p:nvSpPr>
        <p:spPr>
          <a:xfrm>
            <a:off x="370625" y="2240088"/>
            <a:ext cx="2444400" cy="219000"/>
          </a:xfrm>
          <a:prstGeom prst="rect">
            <a:avLst/>
          </a:prstGeom>
          <a:solidFill>
            <a:srgbClr val="88848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4f1b7bb2bc_0_38"/>
          <p:cNvSpPr txBox="1"/>
          <p:nvPr/>
        </p:nvSpPr>
        <p:spPr>
          <a:xfrm>
            <a:off x="6835975" y="2459463"/>
            <a:ext cx="814800" cy="227700"/>
          </a:xfrm>
          <a:prstGeom prst="rect">
            <a:avLst/>
          </a:prstGeom>
          <a:solidFill>
            <a:srgbClr val="F0D70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Jun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4f1b7bb2bc_0_38"/>
          <p:cNvSpPr/>
          <p:nvPr/>
        </p:nvSpPr>
        <p:spPr>
          <a:xfrm>
            <a:off x="2815025" y="2241925"/>
            <a:ext cx="6171000" cy="219000"/>
          </a:xfrm>
          <a:prstGeom prst="rect">
            <a:avLst/>
          </a:prstGeom>
          <a:solidFill>
            <a:srgbClr val="88848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GB" sz="1300">
                <a:solidFill>
                  <a:schemeClr val="lt1"/>
                </a:solidFill>
              </a:rPr>
              <a:t>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14f1b7bb2bc_0_38"/>
          <p:cNvSpPr txBox="1"/>
          <p:nvPr/>
        </p:nvSpPr>
        <p:spPr>
          <a:xfrm>
            <a:off x="7650774" y="2459451"/>
            <a:ext cx="814800" cy="227700"/>
          </a:xfrm>
          <a:prstGeom prst="rect">
            <a:avLst/>
          </a:prstGeom>
          <a:solidFill>
            <a:srgbClr val="6B6B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lt1"/>
                </a:solidFill>
              </a:rPr>
              <a:t>Jul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14f1b7bb2bc_0_38"/>
          <p:cNvSpPr/>
          <p:nvPr/>
        </p:nvSpPr>
        <p:spPr>
          <a:xfrm rot="5400000">
            <a:off x="8738125" y="2495620"/>
            <a:ext cx="651300" cy="1554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14f1b7bb2bc_0_38"/>
          <p:cNvSpPr txBox="1"/>
          <p:nvPr/>
        </p:nvSpPr>
        <p:spPr>
          <a:xfrm>
            <a:off x="370625" y="2674813"/>
            <a:ext cx="1629600" cy="2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Opstart traject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14f1b7bb2bc_0_38"/>
          <p:cNvSpPr txBox="1"/>
          <p:nvPr/>
        </p:nvSpPr>
        <p:spPr>
          <a:xfrm>
            <a:off x="2000225" y="2674813"/>
            <a:ext cx="1629600" cy="2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Business fase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14f1b7bb2bc_0_38"/>
          <p:cNvSpPr txBox="1"/>
          <p:nvPr/>
        </p:nvSpPr>
        <p:spPr>
          <a:xfrm>
            <a:off x="3616581" y="2674813"/>
            <a:ext cx="2444400" cy="2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Thematische</a:t>
            </a:r>
            <a:r>
              <a:rPr b="1" lang="en-GB" sz="1000">
                <a:solidFill>
                  <a:schemeClr val="dk1"/>
                </a:solidFill>
              </a:rPr>
              <a:t> fase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14f1b7bb2bc_0_38"/>
          <p:cNvSpPr txBox="1"/>
          <p:nvPr/>
        </p:nvSpPr>
        <p:spPr>
          <a:xfrm>
            <a:off x="6021181" y="2674813"/>
            <a:ext cx="2444400" cy="2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Publieke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14f1b7bb2bc_0_38"/>
          <p:cNvSpPr txBox="1"/>
          <p:nvPr/>
        </p:nvSpPr>
        <p:spPr>
          <a:xfrm>
            <a:off x="8465575" y="2459475"/>
            <a:ext cx="520500" cy="227700"/>
          </a:xfrm>
          <a:prstGeom prst="rect">
            <a:avLst/>
          </a:prstGeom>
          <a:solidFill>
            <a:srgbClr val="F0D70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14f1b7bb2bc_0_38"/>
          <p:cNvSpPr txBox="1"/>
          <p:nvPr/>
        </p:nvSpPr>
        <p:spPr>
          <a:xfrm>
            <a:off x="8465575" y="2674825"/>
            <a:ext cx="520500" cy="2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</a:rPr>
              <a:t>Impl. fase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g14f1b7bb2b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712" y="3009475"/>
            <a:ext cx="421437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14f1b7bb2b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075" y="3009475"/>
            <a:ext cx="421437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14f1b7bb2b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829" y="3009475"/>
            <a:ext cx="421437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14f1b7bb2b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925" y="3009475"/>
            <a:ext cx="421437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14f1b7bb2b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101" y="3009475"/>
            <a:ext cx="421437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14f1b7bb2bc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425" y="3038050"/>
            <a:ext cx="25908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14f1b7bb2bc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75" y="3038050"/>
            <a:ext cx="25908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14f1b7bb2bc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400" y="3038050"/>
            <a:ext cx="25908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4f1b7bb2bc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737" y="3038050"/>
            <a:ext cx="25908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14f1b7bb2bc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37" y="3038050"/>
            <a:ext cx="25908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14f1b7bb2bc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6975" y="3038038"/>
            <a:ext cx="259100" cy="22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14f1b7bb2bc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025" y="1217325"/>
            <a:ext cx="1751925" cy="560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6"/>
          <p:cNvSpPr txBox="1"/>
          <p:nvPr/>
        </p:nvSpPr>
        <p:spPr>
          <a:xfrm>
            <a:off x="628650" y="1346450"/>
            <a:ext cx="38637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2273026" y="1559204"/>
            <a:ext cx="477371" cy="474288"/>
          </a:xfrm>
          <a:custGeom>
            <a:rect b="b" l="l" r="r" t="t"/>
            <a:pathLst>
              <a:path extrusionOk="0" h="154" w="155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6"/>
          <p:cNvSpPr txBox="1"/>
          <p:nvPr/>
        </p:nvSpPr>
        <p:spPr>
          <a:xfrm>
            <a:off x="689075" y="2439475"/>
            <a:ext cx="37662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per e-mail worden gegeven aan de volgende personen: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GB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digitaal.vlaanderen@vlaanderen.be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GB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laurens.vercauteren@vlaanderen.be</a:t>
            </a:r>
            <a:endParaRPr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GB" sz="1500" u="sng">
                <a:solidFill>
                  <a:schemeClr val="hlink"/>
                </a:solidFill>
                <a:hlinkClick r:id="rId5"/>
              </a:rPr>
              <a:t>arne.scheldeman@vlaanderen.be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6"/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6"/>
          <p:cNvSpPr txBox="1"/>
          <p:nvPr/>
        </p:nvSpPr>
        <p:spPr>
          <a:xfrm>
            <a:off x="5114200" y="2289350"/>
            <a:ext cx="3401100" cy="178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Feedback/input kan gegeven worden via GitHub: 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u="sng">
                <a:solidFill>
                  <a:schemeClr val="hlink"/>
                </a:solidFill>
              </a:rPr>
              <a:t>https://github.com/Informatievlaanderen/OSLOthema-visualo/issues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Via het aanmaken van </a:t>
            </a:r>
            <a:r>
              <a:rPr b="1" i="0" lang="en-GB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6"/>
          <p:cNvSpPr txBox="1"/>
          <p:nvPr/>
        </p:nvSpPr>
        <p:spPr>
          <a:xfrm>
            <a:off x="628651" y="289998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Samenwerking </a:t>
            </a:r>
            <a:r>
              <a:rPr b="1" lang="en-GB" sz="3200"/>
              <a:t>OSLO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6"/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4f1b7bb2bc_1_8"/>
          <p:cNvSpPr txBox="1"/>
          <p:nvPr/>
        </p:nvSpPr>
        <p:spPr>
          <a:xfrm>
            <a:off x="628650" y="1346450"/>
            <a:ext cx="38637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14f1b7bb2bc_1_8"/>
          <p:cNvSpPr/>
          <p:nvPr/>
        </p:nvSpPr>
        <p:spPr>
          <a:xfrm>
            <a:off x="2273026" y="1559204"/>
            <a:ext cx="477371" cy="474288"/>
          </a:xfrm>
          <a:custGeom>
            <a:rect b="b" l="l" r="r" t="t"/>
            <a:pathLst>
              <a:path extrusionOk="0" h="154" w="155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14f1b7bb2bc_1_8"/>
          <p:cNvSpPr txBox="1"/>
          <p:nvPr/>
        </p:nvSpPr>
        <p:spPr>
          <a:xfrm>
            <a:off x="689075" y="2439475"/>
            <a:ext cx="376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per e-mail worden gegeven aan de volgende personen: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vloca@vlaanderen.be</a:t>
            </a:r>
            <a:r>
              <a:rPr lang="en-GB"/>
              <a:t> </a:t>
            </a:r>
            <a:endParaRPr/>
          </a:p>
        </p:txBody>
      </p:sp>
      <p:sp>
        <p:nvSpPr>
          <p:cNvPr id="710" name="Google Shape;710;g14f1b7bb2bc_1_8"/>
          <p:cNvSpPr/>
          <p:nvPr/>
        </p:nvSpPr>
        <p:spPr>
          <a:xfrm>
            <a:off x="573605" y="4385733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14f1b7bb2bc_1_8"/>
          <p:cNvSpPr txBox="1"/>
          <p:nvPr/>
        </p:nvSpPr>
        <p:spPr>
          <a:xfrm>
            <a:off x="628651" y="289998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Samenwerking </a:t>
            </a:r>
            <a:r>
              <a:rPr b="1" lang="en-GB" sz="3200"/>
              <a:t>VLOCA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14f1b7bb2bc_1_8"/>
          <p:cNvSpPr txBox="1"/>
          <p:nvPr/>
        </p:nvSpPr>
        <p:spPr>
          <a:xfrm>
            <a:off x="4950298" y="1346447"/>
            <a:ext cx="3766200" cy="30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14f1b7bb2bc_1_8"/>
          <p:cNvSpPr txBox="1"/>
          <p:nvPr/>
        </p:nvSpPr>
        <p:spPr>
          <a:xfrm>
            <a:off x="5114200" y="2439475"/>
            <a:ext cx="3602400" cy="1277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Informatie wordt gedeeld via de kennishub: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u="sng">
                <a:solidFill>
                  <a:schemeClr val="hlink"/>
                </a:solidFill>
              </a:rPr>
              <a:t>https://vloca-kennishub.vlaanderen.be/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14f1b7bb2bc_1_8"/>
          <p:cNvSpPr/>
          <p:nvPr/>
        </p:nvSpPr>
        <p:spPr>
          <a:xfrm>
            <a:off x="6687124" y="1567757"/>
            <a:ext cx="456552" cy="457200"/>
          </a:xfrm>
          <a:custGeom>
            <a:rect b="b" l="l" r="r" t="t"/>
            <a:pathLst>
              <a:path extrusionOk="0" h="576" w="576">
                <a:moveTo>
                  <a:pt x="336" y="387"/>
                </a:moveTo>
                <a:cubicBezTo>
                  <a:pt x="241" y="387"/>
                  <a:pt x="241" y="387"/>
                  <a:pt x="241" y="387"/>
                </a:cubicBezTo>
                <a:cubicBezTo>
                  <a:pt x="241" y="363"/>
                  <a:pt x="241" y="363"/>
                  <a:pt x="241" y="363"/>
                </a:cubicBezTo>
                <a:cubicBezTo>
                  <a:pt x="265" y="363"/>
                  <a:pt x="265" y="363"/>
                  <a:pt x="265" y="363"/>
                </a:cubicBezTo>
                <a:cubicBezTo>
                  <a:pt x="265" y="227"/>
                  <a:pt x="265" y="227"/>
                  <a:pt x="265" y="227"/>
                </a:cubicBezTo>
                <a:cubicBezTo>
                  <a:pt x="241" y="227"/>
                  <a:pt x="241" y="227"/>
                  <a:pt x="241" y="227"/>
                </a:cubicBezTo>
                <a:cubicBezTo>
                  <a:pt x="241" y="203"/>
                  <a:pt x="241" y="203"/>
                  <a:pt x="241" y="203"/>
                </a:cubicBezTo>
                <a:cubicBezTo>
                  <a:pt x="313" y="203"/>
                  <a:pt x="313" y="203"/>
                  <a:pt x="313" y="203"/>
                </a:cubicBezTo>
                <a:cubicBezTo>
                  <a:pt x="313" y="363"/>
                  <a:pt x="313" y="363"/>
                  <a:pt x="313" y="363"/>
                </a:cubicBezTo>
                <a:cubicBezTo>
                  <a:pt x="336" y="363"/>
                  <a:pt x="336" y="363"/>
                  <a:pt x="336" y="363"/>
                </a:cubicBezTo>
                <a:lnTo>
                  <a:pt x="336" y="387"/>
                </a:lnTo>
                <a:close/>
                <a:moveTo>
                  <a:pt x="361" y="339"/>
                </a:moveTo>
                <a:cubicBezTo>
                  <a:pt x="336" y="339"/>
                  <a:pt x="336" y="339"/>
                  <a:pt x="336" y="339"/>
                </a:cubicBezTo>
                <a:cubicBezTo>
                  <a:pt x="336" y="179"/>
                  <a:pt x="336" y="179"/>
                  <a:pt x="336" y="179"/>
                </a:cubicBezTo>
                <a:cubicBezTo>
                  <a:pt x="217" y="179"/>
                  <a:pt x="217" y="179"/>
                  <a:pt x="217" y="179"/>
                </a:cubicBezTo>
                <a:cubicBezTo>
                  <a:pt x="217" y="251"/>
                  <a:pt x="217" y="251"/>
                  <a:pt x="217" y="251"/>
                </a:cubicBezTo>
                <a:cubicBezTo>
                  <a:pt x="241" y="251"/>
                  <a:pt x="241" y="251"/>
                  <a:pt x="241" y="251"/>
                </a:cubicBezTo>
                <a:cubicBezTo>
                  <a:pt x="241" y="339"/>
                  <a:pt x="241" y="339"/>
                  <a:pt x="241" y="339"/>
                </a:cubicBezTo>
                <a:cubicBezTo>
                  <a:pt x="217" y="339"/>
                  <a:pt x="217" y="339"/>
                  <a:pt x="217" y="339"/>
                </a:cubicBezTo>
                <a:cubicBezTo>
                  <a:pt x="217" y="411"/>
                  <a:pt x="217" y="411"/>
                  <a:pt x="217" y="411"/>
                </a:cubicBezTo>
                <a:cubicBezTo>
                  <a:pt x="361" y="411"/>
                  <a:pt x="361" y="411"/>
                  <a:pt x="361" y="411"/>
                </a:cubicBezTo>
                <a:lnTo>
                  <a:pt x="361" y="339"/>
                </a:lnTo>
                <a:close/>
                <a:moveTo>
                  <a:pt x="289" y="83"/>
                </a:moveTo>
                <a:cubicBezTo>
                  <a:pt x="289" y="83"/>
                  <a:pt x="289" y="83"/>
                  <a:pt x="289" y="83"/>
                </a:cubicBezTo>
                <a:cubicBezTo>
                  <a:pt x="302" y="83"/>
                  <a:pt x="313" y="94"/>
                  <a:pt x="313" y="107"/>
                </a:cubicBezTo>
                <a:cubicBezTo>
                  <a:pt x="313" y="121"/>
                  <a:pt x="302" y="131"/>
                  <a:pt x="289" y="131"/>
                </a:cubicBezTo>
                <a:cubicBezTo>
                  <a:pt x="275" y="131"/>
                  <a:pt x="265" y="121"/>
                  <a:pt x="265" y="107"/>
                </a:cubicBezTo>
                <a:cubicBezTo>
                  <a:pt x="265" y="94"/>
                  <a:pt x="275" y="83"/>
                  <a:pt x="289" y="83"/>
                </a:cubicBezTo>
                <a:close/>
                <a:moveTo>
                  <a:pt x="289" y="155"/>
                </a:moveTo>
                <a:cubicBezTo>
                  <a:pt x="289" y="155"/>
                  <a:pt x="289" y="155"/>
                  <a:pt x="289" y="155"/>
                </a:cubicBezTo>
                <a:cubicBezTo>
                  <a:pt x="315" y="155"/>
                  <a:pt x="336" y="134"/>
                  <a:pt x="336" y="107"/>
                </a:cubicBezTo>
                <a:cubicBezTo>
                  <a:pt x="336" y="81"/>
                  <a:pt x="315" y="59"/>
                  <a:pt x="289" y="59"/>
                </a:cubicBezTo>
                <a:cubicBezTo>
                  <a:pt x="262" y="59"/>
                  <a:pt x="241" y="81"/>
                  <a:pt x="241" y="107"/>
                </a:cubicBezTo>
                <a:cubicBezTo>
                  <a:pt x="241" y="134"/>
                  <a:pt x="262" y="155"/>
                  <a:pt x="289" y="155"/>
                </a:cubicBezTo>
                <a:close/>
                <a:moveTo>
                  <a:pt x="552" y="448"/>
                </a:moveTo>
                <a:cubicBezTo>
                  <a:pt x="173" y="448"/>
                  <a:pt x="173" y="448"/>
                  <a:pt x="173" y="448"/>
                </a:cubicBezTo>
                <a:cubicBezTo>
                  <a:pt x="104" y="517"/>
                  <a:pt x="104" y="517"/>
                  <a:pt x="104" y="517"/>
                </a:cubicBezTo>
                <a:cubicBezTo>
                  <a:pt x="104" y="448"/>
                  <a:pt x="104" y="448"/>
                  <a:pt x="104" y="448"/>
                </a:cubicBezTo>
                <a:cubicBezTo>
                  <a:pt x="25" y="448"/>
                  <a:pt x="25" y="448"/>
                  <a:pt x="25" y="448"/>
                </a:cubicBezTo>
                <a:cubicBezTo>
                  <a:pt x="25" y="25"/>
                  <a:pt x="25" y="25"/>
                  <a:pt x="25" y="25"/>
                </a:cubicBezTo>
                <a:cubicBezTo>
                  <a:pt x="552" y="25"/>
                  <a:pt x="552" y="25"/>
                  <a:pt x="552" y="25"/>
                </a:cubicBezTo>
                <a:lnTo>
                  <a:pt x="552" y="448"/>
                </a:lnTo>
                <a:close/>
                <a:moveTo>
                  <a:pt x="0" y="0"/>
                </a:moveTo>
                <a:cubicBezTo>
                  <a:pt x="0" y="473"/>
                  <a:pt x="0" y="473"/>
                  <a:pt x="0" y="473"/>
                </a:cubicBezTo>
                <a:cubicBezTo>
                  <a:pt x="79" y="473"/>
                  <a:pt x="79" y="473"/>
                  <a:pt x="79" y="473"/>
                </a:cubicBezTo>
                <a:cubicBezTo>
                  <a:pt x="79" y="576"/>
                  <a:pt x="79" y="576"/>
                  <a:pt x="79" y="576"/>
                </a:cubicBezTo>
                <a:cubicBezTo>
                  <a:pt x="183" y="473"/>
                  <a:pt x="183" y="473"/>
                  <a:pt x="183" y="473"/>
                </a:cubicBezTo>
                <a:cubicBezTo>
                  <a:pt x="576" y="473"/>
                  <a:pt x="576" y="473"/>
                  <a:pt x="576" y="473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a15db3b28_0_83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fa15db3b28_0_83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fa15db3b28_0_83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Bedankt!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gfa15db3b28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a15db3b28_0_3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fa15db3b28_0_3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fa15db3b28_0_3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GB" sz="3700"/>
              <a:t>Tour de table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fa15db3b28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9c5d1c9e7_0_19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f9c5d1c9e7_0_19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f9c5d1c9e7_0_19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Aanleiding en </a:t>
            </a:r>
            <a:r>
              <a:rPr b="1" lang="en-GB" sz="3700"/>
              <a:t>c</a:t>
            </a:r>
            <a:r>
              <a:rPr b="1" i="0" lang="en-GB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ontext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f9c5d1c9e7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a15db3b28_0_38"/>
          <p:cNvSpPr/>
          <p:nvPr/>
        </p:nvSpPr>
        <p:spPr>
          <a:xfrm>
            <a:off x="458850" y="168625"/>
            <a:ext cx="6801300" cy="2317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fa15db3b28_0_38"/>
          <p:cNvSpPr txBox="1"/>
          <p:nvPr/>
        </p:nvSpPr>
        <p:spPr>
          <a:xfrm>
            <a:off x="458850" y="168625"/>
            <a:ext cx="6801300" cy="23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GB" sz="3700"/>
              <a:t>Visualo</a:t>
            </a:r>
            <a:endParaRPr b="1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fa15db3b28_0_38"/>
          <p:cNvSpPr/>
          <p:nvPr/>
        </p:nvSpPr>
        <p:spPr>
          <a:xfrm>
            <a:off x="7260150" y="168625"/>
            <a:ext cx="799200" cy="23178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fa15db3b28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50" y="4025150"/>
            <a:ext cx="1579050" cy="66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fa15db3b28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775" y="3836450"/>
            <a:ext cx="1579050" cy="85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fa15db3b28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200" y="3900050"/>
            <a:ext cx="13144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fa15db3b28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4650" y="4041975"/>
            <a:ext cx="1579050" cy="63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fa15db3b28_0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3700" y="4081025"/>
            <a:ext cx="15240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fa15db3b28_0_38"/>
          <p:cNvSpPr txBox="1"/>
          <p:nvPr/>
        </p:nvSpPr>
        <p:spPr>
          <a:xfrm>
            <a:off x="458850" y="2970950"/>
            <a:ext cx="881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V</a:t>
            </a:r>
            <a:r>
              <a:rPr lang="en-GB" sz="1800"/>
              <a:t>eelzijdige </a:t>
            </a:r>
            <a:r>
              <a:rPr b="1" lang="en-GB" sz="1800"/>
              <a:t>I</a:t>
            </a:r>
            <a:r>
              <a:rPr lang="en-GB" sz="1800"/>
              <a:t>nfo</a:t>
            </a:r>
            <a:r>
              <a:rPr b="1" lang="en-GB" sz="1800"/>
              <a:t>S</a:t>
            </a:r>
            <a:r>
              <a:rPr lang="en-GB" sz="1800"/>
              <a:t>chermen voor </a:t>
            </a:r>
            <a:r>
              <a:rPr b="1" lang="en-GB" sz="1800"/>
              <a:t>U</a:t>
            </a:r>
            <a:r>
              <a:rPr lang="en-GB" sz="1800"/>
              <a:t>pdates en </a:t>
            </a:r>
            <a:r>
              <a:rPr b="1" lang="en-GB" sz="1800"/>
              <a:t>A</a:t>
            </a:r>
            <a:r>
              <a:rPr lang="en-GB" sz="1800"/>
              <a:t>cties van </a:t>
            </a:r>
            <a:r>
              <a:rPr b="1" lang="en-GB" sz="1800"/>
              <a:t>L</a:t>
            </a:r>
            <a:r>
              <a:rPr lang="en-GB" sz="1800"/>
              <a:t>okale </a:t>
            </a:r>
            <a:r>
              <a:rPr b="1" lang="en-GB" sz="1800"/>
              <a:t>O</a:t>
            </a:r>
            <a:r>
              <a:rPr lang="en-GB" sz="1800"/>
              <a:t>ndernemers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a12af4f30_0_1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/>
              <a:t>Inzetten op lokale handelszaken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fa12af4f30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5" y="945349"/>
            <a:ext cx="8421125" cy="20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fa12af4f30_0_18"/>
          <p:cNvSpPr txBox="1"/>
          <p:nvPr/>
        </p:nvSpPr>
        <p:spPr>
          <a:xfrm>
            <a:off x="429250" y="3334425"/>
            <a:ext cx="4929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Corona heeft een grote impact gehad op lokale handelszaken (horeca, detailhandel)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Aanbod van lokale handelszaken is weinig bekend bij inwoners en nog minder bij bezoekers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Digitale infoschermen in het straatbeeld zouden een oplossing kunnen zijn, maar tonen vooral advertenties voor multinationals en webshops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Lokale besturen beperken zich vaak tot aankondigingen voor evenementen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32" name="Google Shape;232;gfa12af4f30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650" y="3157454"/>
            <a:ext cx="3480951" cy="183344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f9c5d1c9e7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25" y="0"/>
            <a:ext cx="88479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Lorenzo Vylders</dc:creator>
</cp:coreProperties>
</file>